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42"/>
  </p:notesMasterIdLst>
  <p:sldIdLst>
    <p:sldId id="256" r:id="rId2"/>
    <p:sldId id="276" r:id="rId3"/>
    <p:sldId id="419" r:id="rId4"/>
    <p:sldId id="274" r:id="rId5"/>
    <p:sldId id="353" r:id="rId6"/>
    <p:sldId id="354" r:id="rId7"/>
    <p:sldId id="356" r:id="rId8"/>
    <p:sldId id="357" r:id="rId9"/>
    <p:sldId id="358" r:id="rId10"/>
    <p:sldId id="359" r:id="rId11"/>
    <p:sldId id="361" r:id="rId12"/>
    <p:sldId id="362" r:id="rId13"/>
    <p:sldId id="364" r:id="rId14"/>
    <p:sldId id="365" r:id="rId15"/>
    <p:sldId id="366" r:id="rId16"/>
    <p:sldId id="368" r:id="rId17"/>
    <p:sldId id="370" r:id="rId18"/>
    <p:sldId id="371" r:id="rId19"/>
    <p:sldId id="372" r:id="rId20"/>
    <p:sldId id="374" r:id="rId21"/>
    <p:sldId id="376" r:id="rId22"/>
    <p:sldId id="378" r:id="rId23"/>
    <p:sldId id="379" r:id="rId24"/>
    <p:sldId id="380" r:id="rId25"/>
    <p:sldId id="381" r:id="rId26"/>
    <p:sldId id="395" r:id="rId27"/>
    <p:sldId id="396" r:id="rId28"/>
    <p:sldId id="382" r:id="rId29"/>
    <p:sldId id="383" r:id="rId30"/>
    <p:sldId id="384" r:id="rId31"/>
    <p:sldId id="385" r:id="rId32"/>
    <p:sldId id="386" r:id="rId33"/>
    <p:sldId id="411" r:id="rId34"/>
    <p:sldId id="457" r:id="rId35"/>
    <p:sldId id="413" r:id="rId36"/>
    <p:sldId id="414" r:id="rId37"/>
    <p:sldId id="415" r:id="rId38"/>
    <p:sldId id="416" r:id="rId39"/>
    <p:sldId id="417" r:id="rId40"/>
    <p:sldId id="273" r:id="rId41"/>
  </p:sldIdLst>
  <p:sldSz cx="12192000" cy="6858000"/>
  <p:notesSz cx="6858000" cy="9144000"/>
  <p:embeddedFontLst>
    <p:embeddedFont>
      <p:font typeface="方正大黑体_GBK" panose="02010600030101010101" charset="-122"/>
      <p:regular r:id="rId43"/>
    </p:embeddedFont>
    <p:embeddedFont>
      <p:font typeface="Calibri" panose="020F0502020204030204" pitchFamily="34" charset="0"/>
      <p:regular r:id="rId44"/>
      <p:bold r:id="rId45"/>
      <p:italic r:id="rId46"/>
      <p:boldItalic r:id="rId47"/>
    </p:embeddedFont>
    <p:embeddedFont>
      <p:font typeface="等线" panose="02010600030101010101" pitchFamily="2" charset="-122"/>
      <p:regular r:id="rId48"/>
      <p:bold r:id="rId49"/>
    </p:embeddedFont>
    <p:embeddedFont>
      <p:font typeface="等线 Light" panose="02010600030101010101" pitchFamily="2" charset="-122"/>
      <p:regular r:id="rId50"/>
    </p:embeddedFont>
    <p:embeddedFont>
      <p:font typeface="微软雅黑" panose="020B0503020204020204" pitchFamily="34" charset="-122"/>
      <p:regular r:id="rId51"/>
      <p:bold r:id="rId52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3B5C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56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65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font" Target="fonts/font5.fntdata"/><Relationship Id="rId50" Type="http://schemas.openxmlformats.org/officeDocument/2006/relationships/font" Target="fonts/font8.fntdata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3.fntdata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2.fntdata"/><Relationship Id="rId52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1.fntdata"/><Relationship Id="rId48" Type="http://schemas.openxmlformats.org/officeDocument/2006/relationships/font" Target="fonts/font6.fntdata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9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4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2022/1/19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87977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5A70F-B9B8-4254-A39B-271762AA64D4}" type="datetimeFigureOut">
              <a:rPr lang="zh-CN" altLang="en-US" smtClean="0"/>
              <a:t>2022/1/19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3DE5C-C821-4816-A17F-BF58A0324D0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5A70F-B9B8-4254-A39B-271762AA64D4}" type="datetimeFigureOut">
              <a:rPr lang="zh-CN" altLang="en-US" smtClean="0"/>
              <a:t>2022/1/19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3DE5C-C821-4816-A17F-BF58A0324D0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5A70F-B9B8-4254-A39B-271762AA64D4}" type="datetimeFigureOut">
              <a:rPr lang="zh-CN" altLang="en-US" smtClean="0"/>
              <a:t>2022/1/19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3DE5C-C821-4816-A17F-BF58A0324D0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5A70F-B9B8-4254-A39B-271762AA64D4}" type="datetimeFigureOut">
              <a:rPr lang="zh-CN" altLang="en-US" smtClean="0"/>
              <a:t>2022/1/19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3DE5C-C821-4816-A17F-BF58A0324D0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5A70F-B9B8-4254-A39B-271762AA64D4}" type="datetimeFigureOut">
              <a:rPr lang="zh-CN" altLang="en-US" smtClean="0"/>
              <a:t>2022/1/19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3DE5C-C821-4816-A17F-BF58A0324D0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5A70F-B9B8-4254-A39B-271762AA64D4}" type="datetimeFigureOut">
              <a:rPr lang="zh-CN" altLang="en-US" smtClean="0"/>
              <a:t>2022/1/19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3DE5C-C821-4816-A17F-BF58A0324D0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5A70F-B9B8-4254-A39B-271762AA64D4}" type="datetimeFigureOut">
              <a:rPr lang="zh-CN" altLang="en-US" smtClean="0"/>
              <a:t>2022/1/19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3DE5C-C821-4816-A17F-BF58A0324D0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5A70F-B9B8-4254-A39B-271762AA64D4}" type="datetimeFigureOut">
              <a:rPr lang="zh-CN" altLang="en-US" smtClean="0"/>
              <a:t>2022/1/19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3DE5C-C821-4816-A17F-BF58A0324D0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5A70F-B9B8-4254-A39B-271762AA64D4}" type="datetimeFigureOut">
              <a:rPr lang="zh-CN" altLang="en-US" smtClean="0"/>
              <a:t>2022/1/19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3DE5C-C821-4816-A17F-BF58A0324D0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5A70F-B9B8-4254-A39B-271762AA64D4}" type="datetimeFigureOut">
              <a:rPr lang="zh-CN" altLang="en-US" smtClean="0"/>
              <a:t>2022/1/19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3DE5C-C821-4816-A17F-BF58A0324D0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5A70F-B9B8-4254-A39B-271762AA64D4}" type="datetimeFigureOut">
              <a:rPr lang="zh-CN" altLang="en-US" smtClean="0"/>
              <a:t>2022/1/19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3DE5C-C821-4816-A17F-BF58A0324D0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15A70F-B9B8-4254-A39B-271762AA64D4}" type="datetimeFigureOut">
              <a:rPr lang="zh-CN" altLang="en-US" smtClean="0"/>
              <a:t>2022/1/19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53DE5C-C821-4816-A17F-BF58A0324D0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13" Type="http://schemas.openxmlformats.org/officeDocument/2006/relationships/image" Target="../media/image26.svg"/><Relationship Id="rId3" Type="http://schemas.openxmlformats.org/officeDocument/2006/relationships/image" Target="../media/image16.svg"/><Relationship Id="rId7" Type="http://schemas.openxmlformats.org/officeDocument/2006/relationships/image" Target="../media/image20.svg"/><Relationship Id="rId12" Type="http://schemas.openxmlformats.org/officeDocument/2006/relationships/image" Target="../media/image2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11" Type="http://schemas.openxmlformats.org/officeDocument/2006/relationships/image" Target="../media/image24.svg"/><Relationship Id="rId5" Type="http://schemas.openxmlformats.org/officeDocument/2006/relationships/image" Target="../media/image18.sv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../assets/&#23454;&#39564;003/&#23454;&#39564;%20docker-003.md" TargetMode="Externa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sv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../assets/&#23454;&#39564;003/&#23454;&#39564;%20docker-003" TargetMode="External"/><Relationship Id="rId3" Type="http://schemas.openxmlformats.org/officeDocument/2006/relationships/image" Target="../media/image32.svg"/><Relationship Id="rId7" Type="http://schemas.openxmlformats.org/officeDocument/2006/relationships/hyperlink" Target="../assets/&#23454;&#39564;004/&#23454;&#39564;%20docker-004.md" TargetMode="Externa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Relationship Id="rId9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../assets/&#23454;&#39564;005/&#23454;&#39564;%20docker-005.md" TargetMode="Externa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sv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zcy5151/kubecamp/blob/main/assets/%E5%AE%9E%E9%AA%8C007/%E5%AE%9E%E9%AA%8C%20dockr-007.md" TargetMode="External"/><Relationship Id="rId2" Type="http://schemas.openxmlformats.org/officeDocument/2006/relationships/hyperlink" Target="https://github.com/lzcy5151/kubecamp/blob/main/assets/%E5%AE%9E%E9%AA%8C006/%E5%AE%9E%E9%AA%8C%20dockers-006.md" TargetMode="Externa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github.com/lzcy5151/kubecamp/blob/main/assets/%E5%AE%9E%E9%AA%8C009/%E5%AE%9E%E9%AA%8C%20docker-009.md" TargetMode="External"/><Relationship Id="rId4" Type="http://schemas.openxmlformats.org/officeDocument/2006/relationships/hyperlink" Target="https://github.com/lzcy5151/kubecamp/blob/main/assets/%E5%AE%9E%E9%AA%8C008/%E5%AE%9E%E9%AA%8C%20docker-008.md" TargetMode="Externa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../assets/&#23454;&#39564;010/&#23454;&#39564;%20docker-010.md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../assets/&#23454;&#39564;001/&#23454;&#39564;%20docker-001.md" TargetMode="Externa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../assets/&#23454;&#39564;002/&#23454;&#39564;%20docker-002.md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6060990" y="1588358"/>
            <a:ext cx="762000" cy="762000"/>
            <a:chOff x="-695325" y="2305050"/>
            <a:chExt cx="1028700" cy="1028700"/>
          </a:xfrm>
        </p:grpSpPr>
        <p:cxnSp>
          <p:nvCxnSpPr>
            <p:cNvPr id="3" name="直接连接符 2"/>
            <p:cNvCxnSpPr/>
            <p:nvPr/>
          </p:nvCxnSpPr>
          <p:spPr>
            <a:xfrm>
              <a:off x="-695325" y="2305050"/>
              <a:ext cx="10287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/>
            <p:cNvCxnSpPr/>
            <p:nvPr/>
          </p:nvCxnSpPr>
          <p:spPr>
            <a:xfrm rot="16200000">
              <a:off x="-1209675" y="2819400"/>
              <a:ext cx="10287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文本框 7"/>
          <p:cNvSpPr txBox="1"/>
          <p:nvPr/>
        </p:nvSpPr>
        <p:spPr>
          <a:xfrm>
            <a:off x="6337300" y="1654810"/>
            <a:ext cx="5342890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6600" b="1" dirty="0">
                <a:solidFill>
                  <a:schemeClr val="bg1"/>
                </a:solidFill>
              </a:rPr>
              <a:t>Docker Base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5984789" y="2763030"/>
            <a:ext cx="4667249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registry</a:t>
            </a:r>
            <a:r>
              <a:rPr lang="zh-CN" altLang="en-US" sz="3200" dirty="0">
                <a:solidFill>
                  <a:schemeClr val="bg1"/>
                </a:solidFill>
              </a:rPr>
              <a:t>、</a:t>
            </a:r>
            <a:r>
              <a:rPr lang="en-US" altLang="zh-CN" sz="3200" dirty="0">
                <a:solidFill>
                  <a:schemeClr val="bg1"/>
                </a:solidFill>
              </a:rPr>
              <a:t>image</a:t>
            </a:r>
            <a:r>
              <a:rPr lang="zh-CN" altLang="en-US" sz="3200" dirty="0">
                <a:solidFill>
                  <a:schemeClr val="bg1"/>
                </a:solidFill>
              </a:rPr>
              <a:t>、</a:t>
            </a:r>
            <a:r>
              <a:rPr lang="en-US" altLang="zh-CN" sz="3200" dirty="0">
                <a:solidFill>
                  <a:schemeClr val="bg1"/>
                </a:solidFill>
              </a:rPr>
              <a:t>container</a:t>
            </a:r>
            <a:r>
              <a:rPr lang="zh-CN" altLang="en-US" sz="3200" dirty="0">
                <a:solidFill>
                  <a:schemeClr val="bg1"/>
                </a:solidFill>
              </a:rPr>
              <a:t>、</a:t>
            </a:r>
            <a:r>
              <a:rPr lang="en-US" altLang="zh-CN" sz="3200" dirty="0">
                <a:solidFill>
                  <a:schemeClr val="bg1"/>
                </a:solidFill>
              </a:rPr>
              <a:t>network</a:t>
            </a:r>
            <a:r>
              <a:rPr lang="zh-CN" altLang="en-US" sz="3200" dirty="0">
                <a:solidFill>
                  <a:schemeClr val="bg1"/>
                </a:solidFill>
              </a:rPr>
              <a:t>、</a:t>
            </a:r>
            <a:r>
              <a:rPr lang="en-US" altLang="zh-CN" sz="3200" dirty="0">
                <a:solidFill>
                  <a:schemeClr val="bg1"/>
                </a:solidFill>
              </a:rPr>
              <a:t>storage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6060990" y="4479619"/>
            <a:ext cx="140843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讲师：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@</a:t>
            </a:r>
            <a:r>
              <a:rPr 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刘智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</a:t>
              </a:r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镜像</a:t>
              </a: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image</a:t>
              </a: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1971040" y="2161540"/>
            <a:ext cx="2788285" cy="3051810"/>
            <a:chOff x="7034" y="4080"/>
            <a:chExt cx="4391" cy="4806"/>
          </a:xfrm>
        </p:grpSpPr>
        <p:sp>
          <p:nvSpPr>
            <p:cNvPr id="14" name="立方体 13"/>
            <p:cNvSpPr/>
            <p:nvPr/>
          </p:nvSpPr>
          <p:spPr>
            <a:xfrm>
              <a:off x="7034" y="7044"/>
              <a:ext cx="4391" cy="1842"/>
            </a:xfrm>
            <a:prstGeom prst="cube">
              <a:avLst>
                <a:gd name="adj" fmla="val 6652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>
                  <a:latin typeface="宋体" panose="02010600030101010101" pitchFamily="2" charset="-122"/>
                  <a:ea typeface="宋体" panose="02010600030101010101" pitchFamily="2" charset="-122"/>
                </a:rPr>
                <a:t>kernel</a:t>
              </a: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8277" y="7724"/>
              <a:ext cx="1140" cy="483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pPr algn="ctr"/>
              <a:r>
                <a:rPr lang="en-US" sz="1400" b="1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rPr>
                <a:t>bootfs</a:t>
              </a:r>
            </a:p>
          </p:txBody>
        </p:sp>
        <p:cxnSp>
          <p:nvCxnSpPr>
            <p:cNvPr id="16" name="直接连接符 15"/>
            <p:cNvCxnSpPr/>
            <p:nvPr/>
          </p:nvCxnSpPr>
          <p:spPr>
            <a:xfrm>
              <a:off x="7757" y="7557"/>
              <a:ext cx="3004" cy="31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7" name="立方体 16"/>
            <p:cNvSpPr/>
            <p:nvPr/>
          </p:nvSpPr>
          <p:spPr>
            <a:xfrm>
              <a:off x="7757" y="6380"/>
              <a:ext cx="3562" cy="1177"/>
            </a:xfrm>
            <a:prstGeom prst="cube">
              <a:avLst>
                <a:gd name="adj" fmla="val 37834"/>
              </a:avLst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>
                  <a:latin typeface="宋体" panose="02010600030101010101" pitchFamily="2" charset="-122"/>
                  <a:ea typeface="宋体" panose="02010600030101010101" pitchFamily="2" charset="-122"/>
                </a:rPr>
                <a:t>base</a:t>
              </a:r>
            </a:p>
          </p:txBody>
        </p:sp>
        <p:sp>
          <p:nvSpPr>
            <p:cNvPr id="18" name="立方体 17"/>
            <p:cNvSpPr/>
            <p:nvPr/>
          </p:nvSpPr>
          <p:spPr>
            <a:xfrm>
              <a:off x="7757" y="5613"/>
              <a:ext cx="3562" cy="1177"/>
            </a:xfrm>
            <a:prstGeom prst="cube">
              <a:avLst>
                <a:gd name="adj" fmla="val 37834"/>
              </a:avLst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>
                  <a:latin typeface="宋体" panose="02010600030101010101" pitchFamily="2" charset="-122"/>
                  <a:ea typeface="宋体" panose="02010600030101010101" pitchFamily="2" charset="-122"/>
                </a:rPr>
                <a:t>image</a:t>
              </a:r>
            </a:p>
          </p:txBody>
        </p:sp>
        <p:sp>
          <p:nvSpPr>
            <p:cNvPr id="19" name="立方体 18"/>
            <p:cNvSpPr/>
            <p:nvPr/>
          </p:nvSpPr>
          <p:spPr>
            <a:xfrm>
              <a:off x="7757" y="4848"/>
              <a:ext cx="3562" cy="1177"/>
            </a:xfrm>
            <a:prstGeom prst="cube">
              <a:avLst>
                <a:gd name="adj" fmla="val 37834"/>
              </a:avLst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>
                  <a:latin typeface="宋体" panose="02010600030101010101" pitchFamily="2" charset="-122"/>
                  <a:ea typeface="宋体" panose="02010600030101010101" pitchFamily="2" charset="-122"/>
                </a:rPr>
                <a:t>image</a:t>
              </a:r>
            </a:p>
          </p:txBody>
        </p:sp>
        <p:sp>
          <p:nvSpPr>
            <p:cNvPr id="20" name="立方体 19"/>
            <p:cNvSpPr/>
            <p:nvPr/>
          </p:nvSpPr>
          <p:spPr>
            <a:xfrm>
              <a:off x="7757" y="4080"/>
              <a:ext cx="3562" cy="1177"/>
            </a:xfrm>
            <a:prstGeom prst="cube">
              <a:avLst>
                <a:gd name="adj" fmla="val 37834"/>
              </a:avLst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>
                  <a:latin typeface="宋体" panose="02010600030101010101" pitchFamily="2" charset="-122"/>
                  <a:ea typeface="宋体" panose="02010600030101010101" pitchFamily="2" charset="-122"/>
                </a:rPr>
                <a:t>container</a:t>
              </a:r>
            </a:p>
          </p:txBody>
        </p:sp>
        <p:sp>
          <p:nvSpPr>
            <p:cNvPr id="21" name="文本框 20"/>
            <p:cNvSpPr txBox="1"/>
            <p:nvPr/>
          </p:nvSpPr>
          <p:spPr>
            <a:xfrm rot="18780000">
              <a:off x="10702" y="6787"/>
              <a:ext cx="834" cy="36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pPr algn="ctr"/>
              <a:r>
                <a:rPr lang="en-US" sz="900" b="1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rPr>
                <a:t>CentOS</a:t>
              </a:r>
            </a:p>
          </p:txBody>
        </p:sp>
        <p:sp>
          <p:nvSpPr>
            <p:cNvPr id="25" name="文本框 24"/>
            <p:cNvSpPr txBox="1"/>
            <p:nvPr/>
          </p:nvSpPr>
          <p:spPr>
            <a:xfrm rot="18780000">
              <a:off x="10823" y="6021"/>
              <a:ext cx="561" cy="36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pPr algn="ctr"/>
              <a:r>
                <a:rPr lang="en-US" sz="900" b="1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rPr>
                <a:t>vim</a:t>
              </a:r>
            </a:p>
          </p:txBody>
        </p:sp>
        <p:sp>
          <p:nvSpPr>
            <p:cNvPr id="26" name="文本框 25"/>
            <p:cNvSpPr txBox="1"/>
            <p:nvPr/>
          </p:nvSpPr>
          <p:spPr>
            <a:xfrm rot="18780000">
              <a:off x="10717" y="5297"/>
              <a:ext cx="743" cy="36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pPr algn="ctr"/>
              <a:r>
                <a:rPr lang="en-US" sz="900" b="1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rPr>
                <a:t>httpd</a:t>
              </a: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8910" y="4080"/>
              <a:ext cx="1256" cy="434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pPr algn="ctr"/>
              <a:r>
                <a:rPr lang="en-US" sz="1200" b="1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rPr>
                <a:t>writable</a:t>
              </a:r>
            </a:p>
          </p:txBody>
        </p:sp>
      </p:grpSp>
      <p:pic>
        <p:nvPicPr>
          <p:cNvPr id="2" name="图片 1" descr="resource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52895" y="2816225"/>
            <a:ext cx="483870" cy="483870"/>
          </a:xfrm>
          <a:prstGeom prst="rect">
            <a:avLst/>
          </a:prstGeom>
        </p:spPr>
      </p:pic>
      <p:pic>
        <p:nvPicPr>
          <p:cNvPr id="3" name="图片 2" descr="resource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24270" y="1270635"/>
            <a:ext cx="521970" cy="521970"/>
          </a:xfrm>
          <a:prstGeom prst="rect">
            <a:avLst/>
          </a:prstGeom>
        </p:spPr>
      </p:pic>
      <p:pic>
        <p:nvPicPr>
          <p:cNvPr id="4" name="图片 3" descr="resource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635625" y="2157730"/>
            <a:ext cx="483870" cy="483870"/>
          </a:xfrm>
          <a:prstGeom prst="rect">
            <a:avLst/>
          </a:prstGeom>
        </p:spPr>
      </p:pic>
      <p:cxnSp>
        <p:nvCxnSpPr>
          <p:cNvPr id="5" name="曲线连接符 4"/>
          <p:cNvCxnSpPr>
            <a:stCxn id="3" idx="1"/>
            <a:endCxn id="10" idx="0"/>
          </p:cNvCxnSpPr>
          <p:nvPr/>
        </p:nvCxnSpPr>
        <p:spPr>
          <a:xfrm rot="10800000" flipV="1">
            <a:off x="5116830" y="1531620"/>
            <a:ext cx="1106805" cy="633730"/>
          </a:xfrm>
          <a:prstGeom prst="curvedConnector2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5116830" y="1503680"/>
            <a:ext cx="411480" cy="229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900">
                <a:latin typeface="微软雅黑" panose="020B0503020204020204" pitchFamily="34" charset="-122"/>
                <a:ea typeface="微软雅黑" panose="020B0503020204020204" pitchFamily="34" charset="-122"/>
              </a:rPr>
              <a:t>创建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7843520" y="4709795"/>
            <a:ext cx="1008380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>
                <a:latin typeface="宋体" panose="02010600030101010101" pitchFamily="2" charset="-122"/>
                <a:ea typeface="宋体" panose="02010600030101010101" pitchFamily="2" charset="-122"/>
              </a:rPr>
              <a:t>copy on write</a:t>
            </a:r>
          </a:p>
        </p:txBody>
      </p:sp>
      <p:pic>
        <p:nvPicPr>
          <p:cNvPr id="10" name="图片 9" descr="resource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75530" y="2165350"/>
            <a:ext cx="483870" cy="483870"/>
          </a:xfrm>
          <a:prstGeom prst="rect">
            <a:avLst/>
          </a:prstGeom>
        </p:spPr>
      </p:pic>
      <p:cxnSp>
        <p:nvCxnSpPr>
          <p:cNvPr id="11" name="直接连接符 10"/>
          <p:cNvCxnSpPr/>
          <p:nvPr/>
        </p:nvCxnSpPr>
        <p:spPr>
          <a:xfrm>
            <a:off x="4699000" y="2641600"/>
            <a:ext cx="464185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12" name="图片 11" descr="resource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635625" y="3164205"/>
            <a:ext cx="483870" cy="483870"/>
          </a:xfrm>
          <a:prstGeom prst="rect">
            <a:avLst/>
          </a:prstGeom>
        </p:spPr>
      </p:pic>
      <p:cxnSp>
        <p:nvCxnSpPr>
          <p:cNvPr id="13" name="曲线连接符 12"/>
          <p:cNvCxnSpPr>
            <a:stCxn id="3" idx="2"/>
            <a:endCxn id="4" idx="0"/>
          </p:cNvCxnSpPr>
          <p:nvPr/>
        </p:nvCxnSpPr>
        <p:spPr>
          <a:xfrm rot="5400000">
            <a:off x="5998845" y="1670685"/>
            <a:ext cx="365125" cy="607695"/>
          </a:xfrm>
          <a:prstGeom prst="curvedConnector3">
            <a:avLst>
              <a:gd name="adj1" fmla="val 50087"/>
            </a:avLst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文本框 28"/>
          <p:cNvSpPr txBox="1"/>
          <p:nvPr/>
        </p:nvSpPr>
        <p:spPr>
          <a:xfrm>
            <a:off x="5947410" y="1733550"/>
            <a:ext cx="297180" cy="229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900">
                <a:latin typeface="微软雅黑" panose="020B0503020204020204" pitchFamily="34" charset="-122"/>
                <a:ea typeface="微软雅黑" panose="020B0503020204020204" pitchFamily="34" charset="-122"/>
              </a:rPr>
              <a:t>读</a:t>
            </a:r>
          </a:p>
        </p:txBody>
      </p:sp>
      <p:cxnSp>
        <p:nvCxnSpPr>
          <p:cNvPr id="30" name="直接箭头连接符 29"/>
          <p:cNvCxnSpPr>
            <a:stCxn id="4" idx="2"/>
            <a:endCxn id="12" idx="0"/>
          </p:cNvCxnSpPr>
          <p:nvPr/>
        </p:nvCxnSpPr>
        <p:spPr>
          <a:xfrm>
            <a:off x="5877560" y="2641600"/>
            <a:ext cx="0" cy="522605"/>
          </a:xfrm>
          <a:prstGeom prst="straightConnector1">
            <a:avLst/>
          </a:prstGeom>
          <a:ln>
            <a:prstDash val="dash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文本框 41"/>
          <p:cNvSpPr txBox="1"/>
          <p:nvPr/>
        </p:nvSpPr>
        <p:spPr>
          <a:xfrm>
            <a:off x="5466080" y="2798445"/>
            <a:ext cx="411480" cy="229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900">
                <a:latin typeface="微软雅黑" panose="020B0503020204020204" pitchFamily="34" charset="-122"/>
                <a:ea typeface="微软雅黑" panose="020B0503020204020204" pitchFamily="34" charset="-122"/>
              </a:rPr>
              <a:t>查找</a:t>
            </a:r>
          </a:p>
        </p:txBody>
      </p:sp>
      <p:pic>
        <p:nvPicPr>
          <p:cNvPr id="43" name="图片 42" descr="resource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877560" y="4709795"/>
            <a:ext cx="318135" cy="597535"/>
          </a:xfrm>
          <a:prstGeom prst="rect">
            <a:avLst/>
          </a:prstGeom>
        </p:spPr>
      </p:pic>
      <p:sp>
        <p:nvSpPr>
          <p:cNvPr id="44" name="文本框 43"/>
          <p:cNvSpPr txBox="1"/>
          <p:nvPr/>
        </p:nvSpPr>
        <p:spPr>
          <a:xfrm>
            <a:off x="6221730" y="4886325"/>
            <a:ext cx="563880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>
                <a:latin typeface="宋体" panose="02010600030101010101" pitchFamily="2" charset="-122"/>
                <a:ea typeface="宋体" panose="02010600030101010101" pitchFamily="2" charset="-122"/>
              </a:rPr>
              <a:t>Memory</a:t>
            </a:r>
          </a:p>
        </p:txBody>
      </p:sp>
      <p:cxnSp>
        <p:nvCxnSpPr>
          <p:cNvPr id="45" name="直接箭头连接符 44"/>
          <p:cNvCxnSpPr>
            <a:stCxn id="12" idx="2"/>
            <a:endCxn id="43" idx="0"/>
          </p:cNvCxnSpPr>
          <p:nvPr/>
        </p:nvCxnSpPr>
        <p:spPr>
          <a:xfrm>
            <a:off x="5877560" y="3648075"/>
            <a:ext cx="159385" cy="1061720"/>
          </a:xfrm>
          <a:prstGeom prst="straightConnector1">
            <a:avLst/>
          </a:prstGeom>
          <a:ln>
            <a:prstDash val="dash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文本框 45"/>
          <p:cNvSpPr txBox="1"/>
          <p:nvPr/>
        </p:nvSpPr>
        <p:spPr>
          <a:xfrm>
            <a:off x="5947410" y="3971925"/>
            <a:ext cx="436880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000">
                <a:latin typeface="宋体" panose="02010600030101010101" pitchFamily="2" charset="-122"/>
                <a:ea typeface="宋体" panose="02010600030101010101" pitchFamily="2" charset="-122"/>
              </a:rPr>
              <a:t>加载</a:t>
            </a:r>
          </a:p>
        </p:txBody>
      </p:sp>
      <p:pic>
        <p:nvPicPr>
          <p:cNvPr id="47" name="图片 46" descr="resource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676390" y="2157095"/>
            <a:ext cx="483870" cy="483870"/>
          </a:xfrm>
          <a:prstGeom prst="rect">
            <a:avLst/>
          </a:prstGeom>
        </p:spPr>
      </p:pic>
      <p:cxnSp>
        <p:nvCxnSpPr>
          <p:cNvPr id="48" name="曲线连接符 47"/>
          <p:cNvCxnSpPr>
            <a:stCxn id="3" idx="2"/>
            <a:endCxn id="47" idx="0"/>
          </p:cNvCxnSpPr>
          <p:nvPr/>
        </p:nvCxnSpPr>
        <p:spPr>
          <a:xfrm rot="5400000" flipV="1">
            <a:off x="6519545" y="1758315"/>
            <a:ext cx="364490" cy="433070"/>
          </a:xfrm>
          <a:prstGeom prst="curvedConnector3">
            <a:avLst>
              <a:gd name="adj1" fmla="val 50000"/>
            </a:avLst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文本框 48"/>
          <p:cNvSpPr txBox="1"/>
          <p:nvPr/>
        </p:nvSpPr>
        <p:spPr>
          <a:xfrm>
            <a:off x="6746240" y="1791970"/>
            <a:ext cx="297180" cy="229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900">
                <a:latin typeface="微软雅黑" panose="020B0503020204020204" pitchFamily="34" charset="-122"/>
                <a:ea typeface="微软雅黑" panose="020B0503020204020204" pitchFamily="34" charset="-122"/>
              </a:rPr>
              <a:t>写</a:t>
            </a:r>
          </a:p>
        </p:txBody>
      </p:sp>
      <p:cxnSp>
        <p:nvCxnSpPr>
          <p:cNvPr id="50" name="直接箭头连接符 49"/>
          <p:cNvCxnSpPr/>
          <p:nvPr/>
        </p:nvCxnSpPr>
        <p:spPr>
          <a:xfrm flipH="1">
            <a:off x="6781800" y="2544445"/>
            <a:ext cx="3810" cy="1335405"/>
          </a:xfrm>
          <a:prstGeom prst="straightConnector1">
            <a:avLst/>
          </a:prstGeom>
          <a:ln>
            <a:prstDash val="dash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文本框 50"/>
          <p:cNvSpPr txBox="1"/>
          <p:nvPr/>
        </p:nvSpPr>
        <p:spPr>
          <a:xfrm>
            <a:off x="6384290" y="3070225"/>
            <a:ext cx="411480" cy="229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900">
                <a:latin typeface="微软雅黑" panose="020B0503020204020204" pitchFamily="34" charset="-122"/>
                <a:ea typeface="微软雅黑" panose="020B0503020204020204" pitchFamily="34" charset="-122"/>
              </a:rPr>
              <a:t>查找</a:t>
            </a:r>
          </a:p>
        </p:txBody>
      </p:sp>
      <p:cxnSp>
        <p:nvCxnSpPr>
          <p:cNvPr id="52" name="直接箭头连接符 51"/>
          <p:cNvCxnSpPr/>
          <p:nvPr/>
        </p:nvCxnSpPr>
        <p:spPr>
          <a:xfrm flipV="1">
            <a:off x="7080250" y="2489200"/>
            <a:ext cx="6350" cy="1327150"/>
          </a:xfrm>
          <a:prstGeom prst="straightConnector1">
            <a:avLst/>
          </a:prstGeom>
          <a:ln>
            <a:prstDash val="dash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文本框 52"/>
          <p:cNvSpPr txBox="1"/>
          <p:nvPr/>
        </p:nvSpPr>
        <p:spPr>
          <a:xfrm>
            <a:off x="7086600" y="2934335"/>
            <a:ext cx="1143000" cy="229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00">
                <a:latin typeface="微软雅黑" panose="020B0503020204020204" pitchFamily="34" charset="-122"/>
                <a:ea typeface="微软雅黑" panose="020B0503020204020204" pitchFamily="34" charset="-122"/>
              </a:rPr>
              <a:t>copy to container</a:t>
            </a:r>
          </a:p>
        </p:txBody>
      </p:sp>
      <p:pic>
        <p:nvPicPr>
          <p:cNvPr id="54" name="图片 53" descr="resource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479790" y="2640965"/>
            <a:ext cx="483870" cy="483870"/>
          </a:xfrm>
          <a:prstGeom prst="rect">
            <a:avLst/>
          </a:prstGeom>
        </p:spPr>
      </p:pic>
      <p:pic>
        <p:nvPicPr>
          <p:cNvPr id="55" name="图片 54" descr="resource"/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479790" y="2165350"/>
            <a:ext cx="483870" cy="483870"/>
          </a:xfrm>
          <a:prstGeom prst="rect">
            <a:avLst/>
          </a:prstGeom>
        </p:spPr>
      </p:pic>
      <p:cxnSp>
        <p:nvCxnSpPr>
          <p:cNvPr id="56" name="曲线连接符 55"/>
          <p:cNvCxnSpPr>
            <a:stCxn id="3" idx="3"/>
            <a:endCxn id="55" idx="0"/>
          </p:cNvCxnSpPr>
          <p:nvPr/>
        </p:nvCxnSpPr>
        <p:spPr>
          <a:xfrm>
            <a:off x="6746240" y="1531620"/>
            <a:ext cx="1975485" cy="633730"/>
          </a:xfrm>
          <a:prstGeom prst="curvedConnector2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文本框 56"/>
          <p:cNvSpPr txBox="1"/>
          <p:nvPr/>
        </p:nvSpPr>
        <p:spPr>
          <a:xfrm>
            <a:off x="7730490" y="1416685"/>
            <a:ext cx="411480" cy="229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900">
                <a:latin typeface="微软雅黑" panose="020B0503020204020204" pitchFamily="34" charset="-122"/>
                <a:ea typeface="微软雅黑" panose="020B0503020204020204" pitchFamily="34" charset="-122"/>
              </a:rPr>
              <a:t>删除</a:t>
            </a:r>
          </a:p>
        </p:txBody>
      </p:sp>
      <p:sp>
        <p:nvSpPr>
          <p:cNvPr id="58" name="文本框 57"/>
          <p:cNvSpPr txBox="1"/>
          <p:nvPr/>
        </p:nvSpPr>
        <p:spPr>
          <a:xfrm>
            <a:off x="8963660" y="2314575"/>
            <a:ext cx="982980" cy="2298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900">
                <a:latin typeface="微软雅黑" panose="020B0503020204020204" pitchFamily="34" charset="-122"/>
                <a:ea typeface="微软雅黑" panose="020B0503020204020204" pitchFamily="34" charset="-122"/>
              </a:rPr>
              <a:t>仅在容器层标记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</a:t>
              </a:r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镜像</a:t>
              </a: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image</a:t>
              </a: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1091565" y="1443990"/>
            <a:ext cx="440690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b="1">
                <a:latin typeface="宋体" panose="02010600030101010101" pitchFamily="2" charset="-122"/>
                <a:ea typeface="宋体" panose="02010600030101010101" pitchFamily="2" charset="-122"/>
                <a:hlinkClick r:id="rId2" action="ppaction://hlinkfile"/>
              </a:rPr>
              <a:t>实验 </a:t>
            </a:r>
            <a:r>
              <a:rPr lang="en-US" altLang="zh-CN" sz="1400" b="1">
                <a:latin typeface="宋体" panose="02010600030101010101" pitchFamily="2" charset="-122"/>
                <a:ea typeface="宋体" panose="02010600030101010101" pitchFamily="2" charset="-122"/>
                <a:hlinkClick r:id="rId2" action="ppaction://hlinkfile"/>
              </a:rPr>
              <a:t>docker-003</a:t>
            </a:r>
            <a:r>
              <a:rPr lang="zh-CN" altLang="en-US" sz="1400" b="1">
                <a:latin typeface="宋体" panose="02010600030101010101" pitchFamily="2" charset="-122"/>
                <a:ea typeface="宋体" panose="02010600030101010101" pitchFamily="2" charset="-122"/>
                <a:hlinkClick r:id="rId2" action="ppaction://hlinkfile"/>
              </a:rPr>
              <a:t>使用</a:t>
            </a:r>
            <a:r>
              <a:rPr lang="en-US" altLang="zh-CN" sz="1400" b="1">
                <a:latin typeface="宋体" panose="02010600030101010101" pitchFamily="2" charset="-122"/>
                <a:ea typeface="宋体" panose="02010600030101010101" pitchFamily="2" charset="-122"/>
                <a:hlinkClick r:id="rId2" action="ppaction://hlinkfile"/>
              </a:rPr>
              <a:t>docker commit </a:t>
            </a:r>
            <a:r>
              <a:rPr lang="zh-CN" altLang="en-US" sz="1400" b="1">
                <a:latin typeface="宋体" panose="02010600030101010101" pitchFamily="2" charset="-122"/>
                <a:ea typeface="宋体" panose="02010600030101010101" pitchFamily="2" charset="-122"/>
                <a:hlinkClick r:id="rId2" action="ppaction://hlinkfile"/>
              </a:rPr>
              <a:t>生成自定义镜像</a:t>
            </a:r>
            <a:endParaRPr lang="zh-CN" altLang="en-US" sz="1400" b="1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565" y="1952625"/>
            <a:ext cx="10174605" cy="81089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1565" y="2996565"/>
            <a:ext cx="10174605" cy="116459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034415" y="4798695"/>
            <a:ext cx="660590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docker commit</a:t>
            </a:r>
            <a:r>
              <a:rPr lang="zh-CN" altLang="en-US" sz="14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：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低效率、低安全性、不可审计【生产不推荐】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3308350" y="5664200"/>
            <a:ext cx="521589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要使用什么？</a:t>
            </a:r>
            <a:r>
              <a:rPr lang="zh-CN" altLang="en-US" sz="1400" b="1" u="sng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                   </a:t>
            </a:r>
            <a:r>
              <a:rPr lang="zh-CN" altLang="en-US" sz="14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敬请期待！！！</a:t>
            </a:r>
            <a:endParaRPr lang="en-US" altLang="zh-CN" sz="1400" b="1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2571750" y="5449570"/>
            <a:ext cx="736600" cy="736600"/>
            <a:chOff x="3035" y="8642"/>
            <a:chExt cx="1160" cy="1160"/>
          </a:xfrm>
        </p:grpSpPr>
        <p:pic>
          <p:nvPicPr>
            <p:cNvPr id="8" name="图片 7" descr="resource"/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3035" y="8642"/>
              <a:ext cx="761" cy="761"/>
            </a:xfrm>
            <a:prstGeom prst="rect">
              <a:avLst/>
            </a:prstGeom>
          </p:spPr>
        </p:pic>
        <p:grpSp>
          <p:nvGrpSpPr>
            <p:cNvPr id="11" name="组合 10"/>
            <p:cNvGrpSpPr/>
            <p:nvPr/>
          </p:nvGrpSpPr>
          <p:grpSpPr>
            <a:xfrm>
              <a:off x="3235" y="8842"/>
              <a:ext cx="960" cy="960"/>
              <a:chOff x="3235" y="8842"/>
              <a:chExt cx="960" cy="960"/>
            </a:xfrm>
          </p:grpSpPr>
          <p:pic>
            <p:nvPicPr>
              <p:cNvPr id="9" name="图片 8" descr="resource"/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3235" y="8842"/>
                <a:ext cx="761" cy="761"/>
              </a:xfrm>
              <a:prstGeom prst="rect">
                <a:avLst/>
              </a:prstGeom>
            </p:spPr>
          </p:pic>
          <p:pic>
            <p:nvPicPr>
              <p:cNvPr id="10" name="图片 9" descr="resource"/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3435" y="9042"/>
                <a:ext cx="761" cy="761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</a:t>
              </a:r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镜像</a:t>
              </a: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image</a:t>
              </a: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584835" y="1439545"/>
            <a:ext cx="10582275" cy="3474720"/>
            <a:chOff x="921" y="3227"/>
            <a:chExt cx="16665" cy="5472"/>
          </a:xfrm>
        </p:grpSpPr>
        <p:grpSp>
          <p:nvGrpSpPr>
            <p:cNvPr id="30" name="组合 29"/>
            <p:cNvGrpSpPr/>
            <p:nvPr/>
          </p:nvGrpSpPr>
          <p:grpSpPr>
            <a:xfrm>
              <a:off x="921" y="3227"/>
              <a:ext cx="9768" cy="4692"/>
              <a:chOff x="2627" y="2035"/>
              <a:chExt cx="9768" cy="4692"/>
            </a:xfrm>
          </p:grpSpPr>
          <p:sp>
            <p:nvSpPr>
              <p:cNvPr id="13" name="流程图: 磁盘 12"/>
              <p:cNvSpPr/>
              <p:nvPr/>
            </p:nvSpPr>
            <p:spPr>
              <a:xfrm>
                <a:off x="7626" y="5278"/>
                <a:ext cx="935" cy="1449"/>
              </a:xfrm>
              <a:prstGeom prst="flowChartMagneticDisk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4" name="流程图: 磁盘 13"/>
              <p:cNvSpPr/>
              <p:nvPr/>
            </p:nvSpPr>
            <p:spPr>
              <a:xfrm>
                <a:off x="7626" y="2518"/>
                <a:ext cx="935" cy="1449"/>
              </a:xfrm>
              <a:prstGeom prst="flowChartMagneticDisk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5" name="文本框 14"/>
              <p:cNvSpPr txBox="1"/>
              <p:nvPr/>
            </p:nvSpPr>
            <p:spPr>
              <a:xfrm>
                <a:off x="8707" y="3001"/>
                <a:ext cx="3546" cy="4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sz="1400" b="1"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rPr>
                  <a:t>公共仓库</a:t>
                </a:r>
                <a:r>
                  <a:rPr lang="en-US" altLang="zh-CN" sz="1400" b="1"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rPr>
                  <a:t>public registry</a:t>
                </a:r>
              </a:p>
            </p:txBody>
          </p:sp>
          <p:sp>
            <p:nvSpPr>
              <p:cNvPr id="16" name="文本框 15"/>
              <p:cNvSpPr txBox="1"/>
              <p:nvPr/>
            </p:nvSpPr>
            <p:spPr>
              <a:xfrm>
                <a:off x="8707" y="5761"/>
                <a:ext cx="3688" cy="4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zh-CN" altLang="en-US" sz="1400" b="1"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rPr>
                  <a:t>私有仓库</a:t>
                </a:r>
                <a:r>
                  <a:rPr lang="en-US" altLang="zh-CN" sz="1400" b="1"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rPr>
                  <a:t>private registry</a:t>
                </a:r>
              </a:p>
            </p:txBody>
          </p:sp>
          <p:pic>
            <p:nvPicPr>
              <p:cNvPr id="18" name="图片 17" descr="resource"/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974" y="3967"/>
                <a:ext cx="1440" cy="1440"/>
              </a:xfrm>
              <a:prstGeom prst="rect">
                <a:avLst/>
              </a:prstGeom>
            </p:spPr>
          </p:pic>
          <p:sp>
            <p:nvSpPr>
              <p:cNvPr id="19" name="文本框 18"/>
              <p:cNvSpPr txBox="1"/>
              <p:nvPr/>
            </p:nvSpPr>
            <p:spPr>
              <a:xfrm>
                <a:off x="2627" y="5407"/>
                <a:ext cx="2134" cy="4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1400" b="1"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rPr>
                  <a:t>docker images</a:t>
                </a:r>
              </a:p>
            </p:txBody>
          </p:sp>
          <p:cxnSp>
            <p:nvCxnSpPr>
              <p:cNvPr id="20" name="直接箭头连接符 19"/>
              <p:cNvCxnSpPr>
                <a:stCxn id="18" idx="3"/>
                <a:endCxn id="14" idx="2"/>
              </p:cNvCxnSpPr>
              <p:nvPr/>
            </p:nvCxnSpPr>
            <p:spPr>
              <a:xfrm flipV="1">
                <a:off x="4414" y="3243"/>
                <a:ext cx="3212" cy="1444"/>
              </a:xfrm>
              <a:prstGeom prst="straightConnector1">
                <a:avLst/>
              </a:prstGeom>
              <a:ln>
                <a:tailEnd type="arrow" w="med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" name="直接箭头连接符 20"/>
              <p:cNvCxnSpPr>
                <a:stCxn id="18" idx="3"/>
                <a:endCxn id="13" idx="2"/>
              </p:cNvCxnSpPr>
              <p:nvPr/>
            </p:nvCxnSpPr>
            <p:spPr>
              <a:xfrm>
                <a:off x="4414" y="4687"/>
                <a:ext cx="3212" cy="1316"/>
              </a:xfrm>
              <a:prstGeom prst="straightConnector1">
                <a:avLst/>
              </a:prstGeom>
              <a:ln>
                <a:tailEnd type="arrow" w="med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5" name="文本框 24"/>
              <p:cNvSpPr txBox="1"/>
              <p:nvPr/>
            </p:nvSpPr>
            <p:spPr>
              <a:xfrm rot="20160000">
                <a:off x="4861" y="3414"/>
                <a:ext cx="2418" cy="4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1400" b="1"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rPr>
                  <a:t>docker push ...</a:t>
                </a:r>
                <a:endParaRPr lang="zh-CN" altLang="en-US" sz="1400" b="1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endParaRPr>
              </a:p>
            </p:txBody>
          </p:sp>
          <p:sp>
            <p:nvSpPr>
              <p:cNvPr id="26" name="文本框 25"/>
              <p:cNvSpPr txBox="1"/>
              <p:nvPr/>
            </p:nvSpPr>
            <p:spPr>
              <a:xfrm rot="1320000">
                <a:off x="4638" y="5290"/>
                <a:ext cx="2418" cy="4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altLang="zh-CN" sz="1400" b="1"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rPr>
                  <a:t>docker push ...</a:t>
                </a:r>
                <a:endParaRPr lang="zh-CN" altLang="en-US" sz="1400" b="1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endParaRPr>
              </a:p>
            </p:txBody>
          </p:sp>
          <p:sp>
            <p:nvSpPr>
              <p:cNvPr id="27" name="文本框 26"/>
              <p:cNvSpPr txBox="1"/>
              <p:nvPr/>
            </p:nvSpPr>
            <p:spPr>
              <a:xfrm>
                <a:off x="7626" y="2035"/>
                <a:ext cx="998" cy="4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b="1"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rPr>
                  <a:t>https</a:t>
                </a:r>
              </a:p>
            </p:txBody>
          </p:sp>
          <p:sp>
            <p:nvSpPr>
              <p:cNvPr id="28" name="文本框 27"/>
              <p:cNvSpPr txBox="1"/>
              <p:nvPr/>
            </p:nvSpPr>
            <p:spPr>
              <a:xfrm>
                <a:off x="6995" y="4795"/>
                <a:ext cx="2134" cy="4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400" b="1"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rPr>
                  <a:t>https or </a:t>
                </a:r>
                <a:r>
                  <a:rPr lang="en-US" sz="1400" b="1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rPr>
                  <a:t>http</a:t>
                </a:r>
              </a:p>
            </p:txBody>
          </p:sp>
        </p:grpSp>
        <p:pic>
          <p:nvPicPr>
            <p:cNvPr id="31" name="图片 3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130" y="6216"/>
              <a:ext cx="6456" cy="1315"/>
            </a:xfrm>
            <a:prstGeom prst="rect">
              <a:avLst/>
            </a:prstGeom>
          </p:spPr>
        </p:pic>
        <p:pic>
          <p:nvPicPr>
            <p:cNvPr id="32" name="图片 3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1130" y="3970"/>
              <a:ext cx="2595" cy="930"/>
            </a:xfrm>
            <a:prstGeom prst="rect">
              <a:avLst/>
            </a:prstGeom>
          </p:spPr>
        </p:pic>
        <p:pic>
          <p:nvPicPr>
            <p:cNvPr id="33" name="图片 32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0936" y="7919"/>
              <a:ext cx="2460" cy="780"/>
            </a:xfrm>
            <a:prstGeom prst="rect">
              <a:avLst/>
            </a:prstGeom>
          </p:spPr>
        </p:pic>
      </p:grpSp>
      <p:sp>
        <p:nvSpPr>
          <p:cNvPr id="35" name="文本框 34"/>
          <p:cNvSpPr txBox="1"/>
          <p:nvPr/>
        </p:nvSpPr>
        <p:spPr>
          <a:xfrm>
            <a:off x="805180" y="5632450"/>
            <a:ext cx="323469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b="1">
                <a:latin typeface="宋体" panose="02010600030101010101" pitchFamily="2" charset="-122"/>
                <a:ea typeface="宋体" panose="02010600030101010101" pitchFamily="2" charset="-122"/>
                <a:hlinkClick r:id="rId7" action="ppaction://hlinkfile"/>
              </a:rPr>
              <a:t>实验 </a:t>
            </a:r>
            <a:r>
              <a:rPr lang="en-US" altLang="zh-CN" sz="1400" b="1">
                <a:latin typeface="宋体" panose="02010600030101010101" pitchFamily="2" charset="-122"/>
                <a:ea typeface="宋体" panose="02010600030101010101" pitchFamily="2" charset="-122"/>
                <a:hlinkClick r:id="rId7" action="ppaction://hlinkfile"/>
              </a:rPr>
              <a:t>docker-004 </a:t>
            </a:r>
            <a:r>
              <a:rPr lang="zh-CN" altLang="en-US" sz="1400" b="1">
                <a:latin typeface="宋体" panose="02010600030101010101" pitchFamily="2" charset="-122"/>
                <a:ea typeface="宋体" panose="02010600030101010101" pitchFamily="2" charset="-122"/>
                <a:hlinkClick r:id="rId7" action="ppaction://hlinkfile"/>
              </a:rPr>
              <a:t>构建和使用私有仓库</a:t>
            </a:r>
            <a:endParaRPr lang="zh-CN" altLang="en-US" sz="1400" b="1">
              <a:latin typeface="宋体" panose="02010600030101010101" pitchFamily="2" charset="-122"/>
              <a:ea typeface="宋体" panose="02010600030101010101" pitchFamily="2" charset="-122"/>
              <a:hlinkClick r:id="rId8" action="ppaction://hlinkfile"/>
            </a:endParaRPr>
          </a:p>
        </p:txBody>
      </p:sp>
      <p:pic>
        <p:nvPicPr>
          <p:cNvPr id="36" name="图片 3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57615" y="4359910"/>
            <a:ext cx="2309495" cy="554355"/>
          </a:xfrm>
          <a:prstGeom prst="rect">
            <a:avLst/>
          </a:prstGeom>
        </p:spPr>
      </p:pic>
      <p:sp>
        <p:nvSpPr>
          <p:cNvPr id="37" name="文本框 36"/>
          <p:cNvSpPr txBox="1"/>
          <p:nvPr/>
        </p:nvSpPr>
        <p:spPr>
          <a:xfrm>
            <a:off x="805180" y="5078095"/>
            <a:ext cx="442087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4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[registry-host]:[port]/[username]/[image]:[tag]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7334250" y="2510273"/>
            <a:ext cx="3762375" cy="672178"/>
            <a:chOff x="5715000" y="1581359"/>
            <a:chExt cx="3762375" cy="672178"/>
          </a:xfrm>
        </p:grpSpPr>
        <p:grpSp>
          <p:nvGrpSpPr>
            <p:cNvPr id="7" name="组合 6"/>
            <p:cNvGrpSpPr/>
            <p:nvPr/>
          </p:nvGrpSpPr>
          <p:grpSpPr>
            <a:xfrm>
              <a:off x="5715000" y="1581359"/>
              <a:ext cx="381000" cy="381000"/>
              <a:chOff x="-695325" y="2305050"/>
              <a:chExt cx="1028700" cy="1028700"/>
            </a:xfrm>
          </p:grpSpPr>
          <p:cxnSp>
            <p:nvCxnSpPr>
              <p:cNvPr id="3" name="直接连接符 2"/>
              <p:cNvCxnSpPr/>
              <p:nvPr/>
            </p:nvCxnSpPr>
            <p:spPr>
              <a:xfrm>
                <a:off x="-695325" y="2305050"/>
                <a:ext cx="10287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直接连接符 5"/>
              <p:cNvCxnSpPr/>
              <p:nvPr/>
            </p:nvCxnSpPr>
            <p:spPr>
              <a:xfrm rot="16200000">
                <a:off x="-1209675" y="2819400"/>
                <a:ext cx="10287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文本框 8"/>
            <p:cNvSpPr txBox="1"/>
            <p:nvPr/>
          </p:nvSpPr>
          <p:spPr>
            <a:xfrm>
              <a:off x="5800725" y="1669972"/>
              <a:ext cx="3676650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>
                  <a:solidFill>
                    <a:schemeClr val="bg1"/>
                  </a:solidFill>
                </a:rPr>
                <a:t>docker container</a:t>
              </a: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Container</a:t>
              </a: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container</a:t>
              </a:r>
            </a:p>
          </p:txBody>
        </p:sp>
      </p:grpSp>
      <p:sp>
        <p:nvSpPr>
          <p:cNvPr id="3" name="矩形 2"/>
          <p:cNvSpPr/>
          <p:nvPr/>
        </p:nvSpPr>
        <p:spPr>
          <a:xfrm>
            <a:off x="1883410" y="3919220"/>
            <a:ext cx="1610360" cy="30670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000">
                <a:latin typeface="微软雅黑" panose="020B0503020204020204" pitchFamily="34" charset="-122"/>
                <a:ea typeface="微软雅黑" panose="020B0503020204020204" pitchFamily="34" charset="-122"/>
              </a:rPr>
              <a:t>ENTRYPOINT</a:t>
            </a:r>
          </a:p>
        </p:txBody>
      </p:sp>
      <p:sp>
        <p:nvSpPr>
          <p:cNvPr id="4" name="矩形 3"/>
          <p:cNvSpPr/>
          <p:nvPr/>
        </p:nvSpPr>
        <p:spPr>
          <a:xfrm>
            <a:off x="2241550" y="4641215"/>
            <a:ext cx="1610360" cy="30670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000">
                <a:latin typeface="微软雅黑" panose="020B0503020204020204" pitchFamily="34" charset="-122"/>
                <a:ea typeface="微软雅黑" panose="020B0503020204020204" pitchFamily="34" charset="-122"/>
              </a:rPr>
              <a:t>CMD</a:t>
            </a:r>
          </a:p>
        </p:txBody>
      </p:sp>
      <p:cxnSp>
        <p:nvCxnSpPr>
          <p:cNvPr id="5" name="曲线连接符 4"/>
          <p:cNvCxnSpPr>
            <a:stCxn id="38" idx="1"/>
            <a:endCxn id="3" idx="3"/>
          </p:cNvCxnSpPr>
          <p:nvPr/>
        </p:nvCxnSpPr>
        <p:spPr>
          <a:xfrm rot="10800000">
            <a:off x="3493770" y="4072890"/>
            <a:ext cx="1269365" cy="401320"/>
          </a:xfrm>
          <a:prstGeom prst="curvedConnector3">
            <a:avLst>
              <a:gd name="adj1" fmla="val 49975"/>
            </a:avLst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曲线连接符 5"/>
          <p:cNvCxnSpPr>
            <a:stCxn id="38" idx="1"/>
            <a:endCxn id="4" idx="3"/>
          </p:cNvCxnSpPr>
          <p:nvPr/>
        </p:nvCxnSpPr>
        <p:spPr>
          <a:xfrm rot="10800000" flipV="1">
            <a:off x="3851910" y="4474210"/>
            <a:ext cx="911225" cy="320675"/>
          </a:xfrm>
          <a:prstGeom prst="curvedConnector3">
            <a:avLst>
              <a:gd name="adj1" fmla="val 49965"/>
            </a:avLst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3648075" y="2311400"/>
            <a:ext cx="135509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docker run ...</a:t>
            </a:r>
          </a:p>
        </p:txBody>
      </p:sp>
      <p:sp>
        <p:nvSpPr>
          <p:cNvPr id="9" name="流程图: 磁盘 8"/>
          <p:cNvSpPr/>
          <p:nvPr/>
        </p:nvSpPr>
        <p:spPr>
          <a:xfrm>
            <a:off x="8730615" y="2110740"/>
            <a:ext cx="594360" cy="833755"/>
          </a:xfrm>
          <a:prstGeom prst="flowChartMagneticDisk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000"/>
              <a:t>registry</a:t>
            </a:r>
          </a:p>
        </p:txBody>
      </p:sp>
      <p:sp>
        <p:nvSpPr>
          <p:cNvPr id="11" name="圆角矩形 10"/>
          <p:cNvSpPr/>
          <p:nvPr/>
        </p:nvSpPr>
        <p:spPr>
          <a:xfrm>
            <a:off x="4763135" y="4641215"/>
            <a:ext cx="2223135" cy="30670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image layer</a:t>
            </a:r>
          </a:p>
        </p:txBody>
      </p:sp>
      <p:cxnSp>
        <p:nvCxnSpPr>
          <p:cNvPr id="12" name="曲线连接符 11"/>
          <p:cNvCxnSpPr>
            <a:stCxn id="8" idx="3"/>
            <a:endCxn id="9" idx="1"/>
          </p:cNvCxnSpPr>
          <p:nvPr/>
        </p:nvCxnSpPr>
        <p:spPr>
          <a:xfrm flipV="1">
            <a:off x="5003165" y="2120265"/>
            <a:ext cx="4024630" cy="354330"/>
          </a:xfrm>
          <a:prstGeom prst="curvedConnector4">
            <a:avLst>
              <a:gd name="adj1" fmla="val 46308"/>
              <a:gd name="adj2" fmla="val 167204"/>
            </a:avLst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曲线连接符 16"/>
          <p:cNvCxnSpPr>
            <a:stCxn id="9" idx="3"/>
            <a:endCxn id="11" idx="3"/>
          </p:cNvCxnSpPr>
          <p:nvPr/>
        </p:nvCxnSpPr>
        <p:spPr>
          <a:xfrm rot="5400000">
            <a:off x="7081838" y="2858453"/>
            <a:ext cx="1850390" cy="2041525"/>
          </a:xfrm>
          <a:prstGeom prst="curvedConnector2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文本框 28"/>
          <p:cNvSpPr txBox="1"/>
          <p:nvPr/>
        </p:nvSpPr>
        <p:spPr>
          <a:xfrm>
            <a:off x="8529320" y="3999865"/>
            <a:ext cx="118300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docker pull</a:t>
            </a:r>
          </a:p>
        </p:txBody>
      </p:sp>
      <p:sp>
        <p:nvSpPr>
          <p:cNvPr id="38" name="圆角矩形 37"/>
          <p:cNvSpPr/>
          <p:nvPr/>
        </p:nvSpPr>
        <p:spPr>
          <a:xfrm>
            <a:off x="4763135" y="4306570"/>
            <a:ext cx="2222500" cy="334645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container</a:t>
            </a:r>
          </a:p>
        </p:txBody>
      </p:sp>
      <p:sp>
        <p:nvSpPr>
          <p:cNvPr id="39" name="文本框 38"/>
          <p:cNvSpPr txBox="1"/>
          <p:nvPr/>
        </p:nvSpPr>
        <p:spPr>
          <a:xfrm>
            <a:off x="5347335" y="3237230"/>
            <a:ext cx="90868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dockerd</a:t>
            </a:r>
          </a:p>
        </p:txBody>
      </p:sp>
      <p:cxnSp>
        <p:nvCxnSpPr>
          <p:cNvPr id="40" name="曲线连接符 39"/>
          <p:cNvCxnSpPr>
            <a:stCxn id="39" idx="2"/>
            <a:endCxn id="38" idx="0"/>
          </p:cNvCxnSpPr>
          <p:nvPr/>
        </p:nvCxnSpPr>
        <p:spPr>
          <a:xfrm rot="5400000" flipV="1">
            <a:off x="5457190" y="3888740"/>
            <a:ext cx="762635" cy="72390"/>
          </a:xfrm>
          <a:prstGeom prst="curvedConnector3">
            <a:avLst>
              <a:gd name="adj1" fmla="val 50000"/>
            </a:avLst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文本框 40"/>
          <p:cNvSpPr txBox="1"/>
          <p:nvPr/>
        </p:nvSpPr>
        <p:spPr>
          <a:xfrm>
            <a:off x="5802630" y="3674110"/>
            <a:ext cx="1269365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>
                <a:latin typeface="微软雅黑" panose="020B0503020204020204" pitchFamily="34" charset="-122"/>
                <a:ea typeface="微软雅黑" panose="020B0503020204020204" pitchFamily="34" charset="-122"/>
              </a:rPr>
              <a:t>add writable layer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4223703" y="5506085"/>
            <a:ext cx="168529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/>
            <a:r>
              <a:rPr lang="en-US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abc arg1 arg2</a:t>
            </a:r>
            <a:endParaRPr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Container</a:t>
              </a: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container</a:t>
              </a:r>
            </a:p>
          </p:txBody>
        </p:sp>
      </p:grpSp>
      <p:sp>
        <p:nvSpPr>
          <p:cNvPr id="7" name="圆角矩形 6"/>
          <p:cNvSpPr/>
          <p:nvPr/>
        </p:nvSpPr>
        <p:spPr>
          <a:xfrm>
            <a:off x="1134110" y="2659380"/>
            <a:ext cx="1648460" cy="5943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docker</a:t>
            </a:r>
          </a:p>
          <a:p>
            <a:pPr algn="ctr"/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ENTRYPOINTS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1134110" y="2112645"/>
            <a:ext cx="8940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生命周期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1134110" y="3561715"/>
            <a:ext cx="534670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容器的生命周期，取决于容器内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entrypoint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所执行命令的生命周期</a:t>
            </a:r>
          </a:p>
        </p:txBody>
      </p:sp>
      <p:sp>
        <p:nvSpPr>
          <p:cNvPr id="35" name="文本框 34"/>
          <p:cNvSpPr txBox="1"/>
          <p:nvPr/>
        </p:nvSpPr>
        <p:spPr>
          <a:xfrm>
            <a:off x="1134110" y="4134485"/>
            <a:ext cx="305943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sz="1400" b="1">
                <a:latin typeface="宋体" panose="02010600030101010101" pitchFamily="2" charset="-122"/>
                <a:ea typeface="宋体" panose="02010600030101010101" pitchFamily="2" charset="-122"/>
                <a:hlinkClick r:id="rId2" action="ppaction://hlinkfile"/>
              </a:rPr>
              <a:t>实验 </a:t>
            </a:r>
            <a:r>
              <a:rPr lang="en-US" altLang="zh-CN" sz="1400" b="1">
                <a:latin typeface="宋体" panose="02010600030101010101" pitchFamily="2" charset="-122"/>
                <a:ea typeface="宋体" panose="02010600030101010101" pitchFamily="2" charset="-122"/>
                <a:hlinkClick r:id="rId2" action="ppaction://hlinkfile"/>
              </a:rPr>
              <a:t>docker-005 </a:t>
            </a:r>
            <a:r>
              <a:rPr lang="zh-CN" altLang="en-US" sz="1400" b="1">
                <a:latin typeface="宋体" panose="02010600030101010101" pitchFamily="2" charset="-122"/>
                <a:ea typeface="宋体" panose="02010600030101010101" pitchFamily="2" charset="-122"/>
                <a:hlinkClick r:id="rId2" action="ppaction://hlinkfile"/>
              </a:rPr>
              <a:t>docker的生命周期</a:t>
            </a:r>
            <a:endParaRPr lang="zh-CN" altLang="en-US" sz="1400" b="1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7757160" y="2141220"/>
            <a:ext cx="1783080" cy="11245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容器（用途）分类：</a:t>
            </a:r>
          </a:p>
          <a:p>
            <a:pPr>
              <a:lnSpc>
                <a:spcPct val="120000"/>
              </a:lnSpc>
            </a:pPr>
            <a:endParaRPr lang="zh-CN" altLang="en-US" sz="14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20000"/>
              </a:lnSpc>
              <a:buAutoNum type="arabicPeriod"/>
            </a:pP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服务类的容器</a:t>
            </a:r>
          </a:p>
          <a:p>
            <a:pPr marL="342900" indent="-342900">
              <a:lnSpc>
                <a:spcPct val="120000"/>
              </a:lnSpc>
              <a:buAutoNum type="arabicPeriod"/>
            </a:pP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工具类的容器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Container</a:t>
              </a: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container</a:t>
              </a: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1235075" y="1884680"/>
            <a:ext cx="8735402" cy="27844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docker</a:t>
            </a:r>
            <a:r>
              <a:rPr lang="zh-CN" altLang="en-US" sz="14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运行管理基本命令</a:t>
            </a:r>
          </a:p>
          <a:p>
            <a:endParaRPr lang="zh-CN" altLang="en-US" sz="1400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docker stop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，向进程发送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SIGTERM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信号</a:t>
            </a:r>
          </a:p>
          <a:p>
            <a:pPr>
              <a:lnSpc>
                <a:spcPct val="150000"/>
              </a:lnSpc>
            </a:pP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docker kill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，向进程发送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SIGKILL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信号</a:t>
            </a:r>
          </a:p>
          <a:p>
            <a:pPr>
              <a:lnSpc>
                <a:spcPct val="150000"/>
              </a:lnSpc>
            </a:pP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docker start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，保留第一次启动时所有参数</a:t>
            </a:r>
          </a:p>
          <a:p>
            <a:pPr>
              <a:lnSpc>
                <a:spcPct val="150000"/>
              </a:lnSpc>
            </a:pP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docker restart</a:t>
            </a:r>
          </a:p>
          <a:p>
            <a:pPr>
              <a:lnSpc>
                <a:spcPct val="150000"/>
              </a:lnSpc>
            </a:pPr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docker pause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，处于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pause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状态下的容器不占用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CPU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资源</a:t>
            </a:r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docker unpause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Container</a:t>
              </a: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container</a:t>
              </a:r>
            </a:p>
          </p:txBody>
        </p:sp>
      </p:grpSp>
      <p:pic>
        <p:nvPicPr>
          <p:cNvPr id="4" name="图片 3" descr="docker状态机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785" y="866140"/>
            <a:ext cx="9330690" cy="591312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Container</a:t>
              </a: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container</a:t>
              </a:r>
            </a:p>
          </p:txBody>
        </p:sp>
      </p:grpSp>
      <p:sp>
        <p:nvSpPr>
          <p:cNvPr id="2" name="矩形 1"/>
          <p:cNvSpPr/>
          <p:nvPr/>
        </p:nvSpPr>
        <p:spPr>
          <a:xfrm>
            <a:off x="2038350" y="2457450"/>
            <a:ext cx="1504950" cy="150495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CPU</a:t>
            </a:r>
          </a:p>
        </p:txBody>
      </p:sp>
      <p:sp>
        <p:nvSpPr>
          <p:cNvPr id="3" name="矩形 2"/>
          <p:cNvSpPr/>
          <p:nvPr/>
        </p:nvSpPr>
        <p:spPr>
          <a:xfrm>
            <a:off x="4876800" y="2457450"/>
            <a:ext cx="1504950" cy="150495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MEM</a:t>
            </a:r>
          </a:p>
        </p:txBody>
      </p:sp>
      <p:sp>
        <p:nvSpPr>
          <p:cNvPr id="5" name="矩形 4"/>
          <p:cNvSpPr/>
          <p:nvPr/>
        </p:nvSpPr>
        <p:spPr>
          <a:xfrm>
            <a:off x="7905750" y="2457450"/>
            <a:ext cx="1504950" cy="150495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IO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4876800" y="4121150"/>
            <a:ext cx="254000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--memory=""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, -m</a:t>
            </a:r>
          </a:p>
          <a:p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--memory-swap=""</a:t>
            </a:r>
          </a:p>
          <a:p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--memory-reservation=""</a:t>
            </a:r>
          </a:p>
          <a:p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--kernel-memory=""</a:t>
            </a:r>
          </a:p>
          <a:p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--oom-kill-disable=false</a:t>
            </a:r>
          </a:p>
          <a:p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--memory-swappiness=""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2038350" y="4121150"/>
            <a:ext cx="254000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-c, --cpu-shares=0</a:t>
            </a:r>
          </a:p>
          <a:p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--cpus=0.000</a:t>
            </a:r>
          </a:p>
          <a:p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--cpu-period=0</a:t>
            </a:r>
          </a:p>
          <a:p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--cpuset-cpus=""</a:t>
            </a:r>
          </a:p>
          <a:p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--cpu-quota=0</a:t>
            </a:r>
          </a:p>
          <a:p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905750" y="4121150"/>
            <a:ext cx="2004060" cy="11988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--blkio-weight=0</a:t>
            </a:r>
          </a:p>
          <a:p>
            <a:pPr algn="l"/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--blkio-weight-device=""</a:t>
            </a:r>
          </a:p>
          <a:p>
            <a:pPr algn="l"/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--device-read-bps=""</a:t>
            </a:r>
          </a:p>
          <a:p>
            <a:pPr algn="l"/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--device-write-bps=""</a:t>
            </a:r>
          </a:p>
          <a:p>
            <a:pPr algn="l"/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--device-read-iops=""</a:t>
            </a:r>
          </a:p>
          <a:p>
            <a:pPr algn="l"/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--device-write-iops=""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Container</a:t>
              </a: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container</a:t>
              </a: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215900" y="1393190"/>
            <a:ext cx="996569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User memory constraints：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graphicFrame>
        <p:nvGraphicFramePr>
          <p:cNvPr id="2" name="表格 1"/>
          <p:cNvGraphicFramePr/>
          <p:nvPr>
            <p:custDataLst>
              <p:tags r:id="rId1"/>
            </p:custDataLst>
          </p:nvPr>
        </p:nvGraphicFramePr>
        <p:xfrm>
          <a:off x="215900" y="2344907"/>
          <a:ext cx="11760200" cy="36747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825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7760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08000"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200" b="1" spc="120">
                          <a:solidFill>
                            <a:srgbClr val="646464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Option</a:t>
                      </a:r>
                    </a:p>
                  </a:txBody>
                  <a:tcPr marL="177800" marR="177800" marT="107950" marB="1079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28575">
                      <a:solidFill>
                        <a:srgbClr val="646464"/>
                      </a:solidFill>
                      <a:prstDash val="solid"/>
                    </a:lnT>
                    <a:lnB w="28575">
                      <a:solidFill>
                        <a:srgbClr val="646464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200" b="1" spc="120">
                          <a:solidFill>
                            <a:srgbClr val="646464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Result</a:t>
                      </a:r>
                    </a:p>
                  </a:txBody>
                  <a:tcPr marL="177800" marR="177800" marT="107950" marB="1079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28575">
                      <a:solidFill>
                        <a:srgbClr val="646464"/>
                      </a:solidFill>
                      <a:prstDash val="solid"/>
                    </a:lnT>
                    <a:lnB w="28575">
                      <a:solidFill>
                        <a:srgbClr val="646464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27710">
                <a:tc>
                  <a:txBody>
                    <a:bodyPr/>
                    <a:lstStyle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200" b="0" spc="120">
                          <a:solidFill>
                            <a:srgbClr val="646464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memory=inf, memory-swap=inf (default)</a:t>
                      </a:r>
                    </a:p>
                  </a:txBody>
                  <a:tcPr marL="177800" marR="177800" marT="107950" marB="1079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28575">
                      <a:solidFill>
                        <a:srgbClr val="646464"/>
                      </a:solidFill>
                      <a:prstDash val="solid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200" b="0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容器没有内存限制，可以按需使用尽可能多的内存。</a:t>
                      </a:r>
                    </a:p>
                  </a:txBody>
                  <a:tcPr marL="177800" marR="177800" marT="107950" marB="1079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28575">
                      <a:solidFill>
                        <a:srgbClr val="646464"/>
                      </a:solidFill>
                      <a:prstDash val="solid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83615">
                <a:tc>
                  <a:txBody>
                    <a:bodyPr/>
                    <a:lstStyle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200" b="0" spc="120">
                          <a:solidFill>
                            <a:srgbClr val="646464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memory=L&lt;inf, memory-swap=inf</a:t>
                      </a:r>
                    </a:p>
                  </a:txBody>
                  <a:tcPr marL="177800" marR="177800" marT="107950" marB="1079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200" b="0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(指定memory并设置memory-swap为-1) 容器不允许使用超过</a:t>
                      </a:r>
                      <a:r>
                        <a:rPr lang="en-US" altLang="zh-CN" sz="1200" b="0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Lbytes</a:t>
                      </a:r>
                      <a:r>
                        <a:rPr lang="zh-CN" altLang="en-US" sz="1200" b="0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的内存，但是可以按需使用</a:t>
                      </a:r>
                      <a:r>
                        <a:rPr lang="en-US" altLang="zh-CN" sz="1200" b="0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swap</a:t>
                      </a:r>
                      <a:r>
                        <a:rPr lang="zh-CN" altLang="en-US" sz="1200" b="0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。</a:t>
                      </a:r>
                    </a:p>
                  </a:txBody>
                  <a:tcPr marL="177800" marR="177800" marT="107950" marB="1079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27710">
                <a:tc>
                  <a:txBody>
                    <a:bodyPr/>
                    <a:lstStyle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200" b="0" spc="120">
                          <a:solidFill>
                            <a:srgbClr val="646464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memory=L&lt;inf, memory-swap=2*L</a:t>
                      </a:r>
                    </a:p>
                  </a:txBody>
                  <a:tcPr marL="177800" marR="177800" marT="107950" marB="1079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200" b="0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(指定memory不指定memory-swap) 容器不允许使用超过</a:t>
                      </a:r>
                      <a:r>
                        <a:rPr lang="en-US" altLang="zh-CN" sz="1200" b="0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L bytes</a:t>
                      </a:r>
                      <a:r>
                        <a:rPr lang="zh-CN" altLang="en-US" sz="1200" b="0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的内存，但是可以使用与</a:t>
                      </a:r>
                      <a:r>
                        <a:rPr lang="en-US" altLang="zh-CN" sz="1200" b="0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memory</a:t>
                      </a:r>
                      <a:r>
                        <a:rPr lang="zh-CN" altLang="en-US" sz="1200" b="0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想定大小的</a:t>
                      </a:r>
                      <a:r>
                        <a:rPr lang="en-US" altLang="zh-CN" sz="1200" b="0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swap</a:t>
                      </a:r>
                      <a:r>
                        <a:rPr lang="zh-CN" altLang="en-US" sz="1200" b="0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，即</a:t>
                      </a:r>
                      <a:r>
                        <a:rPr lang="en-US" altLang="zh-CN" sz="1200" b="0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memory-swap=2*memory</a:t>
                      </a:r>
                    </a:p>
                  </a:txBody>
                  <a:tcPr marL="177800" marR="177800" marT="107950" marB="1079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27710">
                <a:tc>
                  <a:txBody>
                    <a:bodyPr/>
                    <a:lstStyle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200" b="0" spc="120">
                          <a:solidFill>
                            <a:srgbClr val="646464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memory=L&lt;inf, memory-swap=S&lt;inf, L&lt;=S</a:t>
                      </a:r>
                    </a:p>
                  </a:txBody>
                  <a:tcPr marL="177800" marR="177800" marT="107950" marB="1079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28575">
                      <a:solidFill>
                        <a:srgbClr val="646464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200" b="0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(同时指定</a:t>
                      </a:r>
                      <a:r>
                        <a:rPr lang="en-US" altLang="zh-CN" sz="1200" b="0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memory</a:t>
                      </a:r>
                      <a:r>
                        <a:rPr lang="zh-CN" altLang="en-US" sz="1200" b="0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和</a:t>
                      </a:r>
                      <a:r>
                        <a:rPr lang="en-US" altLang="zh-CN" sz="1200" b="0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memory-swap</a:t>
                      </a:r>
                      <a:r>
                        <a:rPr lang="zh-CN" altLang="en-US" sz="1200" b="0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) 容器不允许使用超过</a:t>
                      </a:r>
                      <a:r>
                        <a:rPr lang="en-US" altLang="zh-CN" sz="1200" b="0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L bytes</a:t>
                      </a:r>
                      <a:r>
                        <a:rPr lang="zh-CN" altLang="en-US" sz="1200" b="0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的内存，总内存使用量不允许超过</a:t>
                      </a:r>
                      <a:r>
                        <a:rPr lang="en-US" altLang="zh-CN" sz="1200" b="0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L+S</a:t>
                      </a:r>
                    </a:p>
                  </a:txBody>
                  <a:tcPr marL="177800" marR="177800" marT="107950" marB="1079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28575">
                      <a:solidFill>
                        <a:srgbClr val="646464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7334250" y="2510273"/>
            <a:ext cx="3762375" cy="672178"/>
            <a:chOff x="5715000" y="1581359"/>
            <a:chExt cx="3762375" cy="672178"/>
          </a:xfrm>
        </p:grpSpPr>
        <p:grpSp>
          <p:nvGrpSpPr>
            <p:cNvPr id="7" name="组合 6"/>
            <p:cNvGrpSpPr/>
            <p:nvPr/>
          </p:nvGrpSpPr>
          <p:grpSpPr>
            <a:xfrm>
              <a:off x="5715000" y="1581359"/>
              <a:ext cx="381000" cy="381000"/>
              <a:chOff x="-695325" y="2305050"/>
              <a:chExt cx="1028700" cy="1028700"/>
            </a:xfrm>
          </p:grpSpPr>
          <p:cxnSp>
            <p:nvCxnSpPr>
              <p:cNvPr id="3" name="直接连接符 2"/>
              <p:cNvCxnSpPr/>
              <p:nvPr/>
            </p:nvCxnSpPr>
            <p:spPr>
              <a:xfrm>
                <a:off x="-695325" y="2305050"/>
                <a:ext cx="10287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直接连接符 5"/>
              <p:cNvCxnSpPr/>
              <p:nvPr/>
            </p:nvCxnSpPr>
            <p:spPr>
              <a:xfrm rot="16200000">
                <a:off x="-1209675" y="2819400"/>
                <a:ext cx="10287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文本框 8"/>
            <p:cNvSpPr txBox="1"/>
            <p:nvPr/>
          </p:nvSpPr>
          <p:spPr>
            <a:xfrm>
              <a:off x="5800725" y="1669972"/>
              <a:ext cx="3676650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>
                  <a:solidFill>
                    <a:schemeClr val="bg1"/>
                  </a:solidFill>
                </a:rPr>
                <a:t>docker image</a:t>
              </a: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Container</a:t>
              </a: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container</a:t>
              </a: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1936750" y="1263650"/>
            <a:ext cx="8319135" cy="38150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实例：内存限额</a:t>
            </a:r>
          </a:p>
          <a:p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（1） -m 或者 --memory，设置内存的使用限额</a:t>
            </a:r>
          </a:p>
          <a:p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（2） --memory-swap：设置内存+swap的使用限额</a:t>
            </a:r>
          </a:p>
          <a:p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执行下列命令：</a:t>
            </a:r>
          </a:p>
          <a:p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 docker run -m 200M --memory-swap=300M ubuntu</a:t>
            </a:r>
          </a:p>
          <a:p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</a:t>
            </a:r>
            <a:r>
              <a:rPr lang="zh-CN" altLang="en-US" sz="1400" i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含义：该容器仅能使用</a:t>
            </a:r>
            <a:r>
              <a:rPr lang="en-US" altLang="zh-CN" sz="1400" i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200M</a:t>
            </a:r>
            <a:r>
              <a:rPr lang="zh-CN" altLang="en-US" sz="1400" i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内存和</a:t>
            </a:r>
            <a:r>
              <a:rPr lang="en-US" altLang="zh-CN" sz="1400" i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100M</a:t>
            </a:r>
            <a:r>
              <a:rPr lang="zh-CN" altLang="en-US" sz="1400" i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</a:t>
            </a:r>
            <a:r>
              <a:rPr lang="en-US" altLang="zh-CN" sz="1400" i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swap</a:t>
            </a:r>
          </a:p>
          <a:p>
            <a:endParaRPr lang="en-US" altLang="zh-CN" sz="1400" i="1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en-US" altLang="zh-CN" sz="1400" i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</a:t>
            </a:r>
            <a:r>
              <a:rPr lang="zh-CN" altLang="en-US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测试内存使用：</a:t>
            </a:r>
          </a:p>
          <a:p>
            <a:r>
              <a:rPr lang="en-US" altLang="zh-CN" sz="1400" i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 </a:t>
            </a:r>
            <a:r>
              <a:rPr lang="en-US" altLang="zh-CN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docker run -it -m 200M --memory-swap=300M progrium/stress --vm 1 --vm-bytes 280M</a:t>
            </a:r>
          </a:p>
          <a:p>
            <a:endParaRPr lang="en-US" altLang="zh-CN" sz="1400" i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en-US" altLang="zh-CN" sz="1400" i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en-US" altLang="zh-CN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</a:t>
            </a:r>
            <a:r>
              <a:rPr lang="zh-CN" altLang="en-US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尝试一下组合：</a:t>
            </a:r>
          </a:p>
          <a:p>
            <a:r>
              <a:rPr lang="zh-CN" altLang="en-US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 </a:t>
            </a:r>
            <a:r>
              <a:rPr lang="en-US" altLang="zh-CN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-m 200M, --memory-swap=-1</a:t>
            </a:r>
          </a:p>
          <a:p>
            <a:r>
              <a:rPr lang="en-US" altLang="zh-CN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 -m 200M, --vm-bytes 380M/400M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Container</a:t>
              </a: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container</a:t>
              </a: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1113155" y="1203325"/>
            <a:ext cx="9965690" cy="1168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CPU </a:t>
            </a:r>
            <a:r>
              <a:rPr lang="zh-CN" altLang="en-US" sz="14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限额：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默认情况下，所有容器获得相同比例的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CPU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时钟周期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，并且没有限制</a:t>
            </a:r>
          </a:p>
          <a:p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-c or --cpu-shares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设置容器使用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CPU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</a:t>
            </a:r>
            <a:r>
              <a:rPr lang="zh-CN" altLang="en-US" sz="1400" b="1" u="sng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权重</a:t>
            </a:r>
          </a:p>
          <a:p>
            <a:endParaRPr lang="zh-CN" altLang="en-US" sz="1400" b="1" u="sng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en-US" altLang="zh-CN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-c</a:t>
            </a:r>
            <a:r>
              <a:rPr lang="zh-CN" altLang="en-US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的默认值为</a:t>
            </a:r>
            <a:r>
              <a:rPr lang="en-US" altLang="zh-CN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1024</a:t>
            </a:r>
            <a:r>
              <a:rPr lang="zh-CN" altLang="en-US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，可通过调整</a:t>
            </a:r>
            <a:r>
              <a:rPr lang="en-US" altLang="zh-CN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-c</a:t>
            </a:r>
            <a:r>
              <a:rPr lang="zh-CN" altLang="en-US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的值，调整容器</a:t>
            </a:r>
            <a:r>
              <a:rPr lang="en-US" altLang="zh-CN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CPU</a:t>
            </a:r>
            <a:r>
              <a:rPr lang="zh-CN" altLang="en-US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的使用权重（资源充足时该限制作用是无效的）</a:t>
            </a:r>
          </a:p>
        </p:txBody>
      </p:sp>
      <p:sp>
        <p:nvSpPr>
          <p:cNvPr id="3" name="六边形 2"/>
          <p:cNvSpPr/>
          <p:nvPr/>
        </p:nvSpPr>
        <p:spPr>
          <a:xfrm>
            <a:off x="2769870" y="3239135"/>
            <a:ext cx="1617345" cy="1428115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container1</a:t>
            </a:r>
          </a:p>
          <a:p>
            <a:pPr algn="ctr"/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-c 1024</a:t>
            </a:r>
          </a:p>
        </p:txBody>
      </p:sp>
      <p:sp>
        <p:nvSpPr>
          <p:cNvPr id="5" name="六边形 4"/>
          <p:cNvSpPr/>
          <p:nvPr/>
        </p:nvSpPr>
        <p:spPr>
          <a:xfrm>
            <a:off x="7067550" y="3239135"/>
            <a:ext cx="1617345" cy="1428115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container2</a:t>
            </a:r>
          </a:p>
          <a:p>
            <a:pPr algn="ctr"/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-c 512</a:t>
            </a:r>
          </a:p>
        </p:txBody>
      </p:sp>
      <p:sp>
        <p:nvSpPr>
          <p:cNvPr id="6" name="六边形 5"/>
          <p:cNvSpPr/>
          <p:nvPr/>
        </p:nvSpPr>
        <p:spPr>
          <a:xfrm>
            <a:off x="4915535" y="5055870"/>
            <a:ext cx="1617345" cy="1428115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container3</a:t>
            </a:r>
          </a:p>
          <a:p>
            <a:pPr algn="ctr"/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-c 512</a:t>
            </a:r>
          </a:p>
        </p:txBody>
      </p:sp>
      <p:pic>
        <p:nvPicPr>
          <p:cNvPr id="8" name="图片 7" descr="resource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70500" y="3495675"/>
            <a:ext cx="914400" cy="914400"/>
          </a:xfrm>
          <a:prstGeom prst="rect">
            <a:avLst/>
          </a:prstGeom>
        </p:spPr>
      </p:pic>
      <p:cxnSp>
        <p:nvCxnSpPr>
          <p:cNvPr id="9" name="直接箭头连接符 8"/>
          <p:cNvCxnSpPr>
            <a:stCxn id="8" idx="2"/>
          </p:cNvCxnSpPr>
          <p:nvPr/>
        </p:nvCxnSpPr>
        <p:spPr>
          <a:xfrm flipH="1">
            <a:off x="5721350" y="4410075"/>
            <a:ext cx="6350" cy="64579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>
            <a:stCxn id="8" idx="3"/>
            <a:endCxn id="5" idx="3"/>
          </p:cNvCxnSpPr>
          <p:nvPr/>
        </p:nvCxnSpPr>
        <p:spPr>
          <a:xfrm>
            <a:off x="6184900" y="3952875"/>
            <a:ext cx="882650" cy="63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>
            <a:stCxn id="8" idx="1"/>
            <a:endCxn id="3" idx="0"/>
          </p:cNvCxnSpPr>
          <p:nvPr/>
        </p:nvCxnSpPr>
        <p:spPr>
          <a:xfrm flipH="1">
            <a:off x="4387215" y="3952875"/>
            <a:ext cx="883285" cy="63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5234305" y="3306445"/>
            <a:ext cx="950595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b="1">
                <a:latin typeface="微软雅黑" panose="020B0503020204020204" pitchFamily="34" charset="-122"/>
                <a:ea typeface="微软雅黑" panose="020B0503020204020204" pitchFamily="34" charset="-122"/>
              </a:rPr>
              <a:t>usage 100%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4387215" y="3953510"/>
            <a:ext cx="872490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b="1">
                <a:latin typeface="微软雅黑" panose="020B0503020204020204" pitchFamily="34" charset="-122"/>
                <a:ea typeface="微软雅黑" panose="020B0503020204020204" pitchFamily="34" charset="-122"/>
              </a:rPr>
              <a:t>usage 50%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6184900" y="3953510"/>
            <a:ext cx="872490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b="1">
                <a:latin typeface="微软雅黑" panose="020B0503020204020204" pitchFamily="34" charset="-122"/>
                <a:ea typeface="微软雅黑" panose="020B0503020204020204" pitchFamily="34" charset="-122"/>
              </a:rPr>
              <a:t>usage 25%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5727700" y="4610100"/>
            <a:ext cx="872490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" b="1">
                <a:latin typeface="微软雅黑" panose="020B0503020204020204" pitchFamily="34" charset="-122"/>
                <a:ea typeface="微软雅黑" panose="020B0503020204020204" pitchFamily="34" charset="-122"/>
              </a:rPr>
              <a:t>usage 25%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Container</a:t>
              </a: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container</a:t>
              </a: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2277110" y="1246505"/>
            <a:ext cx="8319135" cy="29533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实例：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CPU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限额</a:t>
            </a:r>
          </a:p>
          <a:p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docker run --name cA --cpuset-cpus 0 -it -c 1024 progrium/stress --cpu 1</a:t>
            </a:r>
          </a:p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docker run --name c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--cpuset-cpus 0 -it -c 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512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progrium/stress --cpu 1</a:t>
            </a:r>
          </a:p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docker run --name c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C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--cpuset-cpus 0 -it -c 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512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progrium/stress --cpu 1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尝试不适用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--cpuset-cpus 0 ，不指定运行的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CPU</a:t>
            </a:r>
          </a:p>
          <a:p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docker run --name cA -it -c 1024 progrium/stress --cpu 1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docker run --name c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B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-it -c 1024 progrium/stress --cpu 1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Container</a:t>
              </a: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container</a:t>
              </a: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1113155" y="1236980"/>
            <a:ext cx="9965690" cy="30613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I/O </a:t>
            </a:r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限额：</a:t>
            </a:r>
          </a:p>
          <a:p>
            <a:pPr>
              <a:lnSpc>
                <a:spcPct val="160000"/>
              </a:lnSpc>
            </a:pPr>
            <a:r>
              <a:rPr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关键参数：</a:t>
            </a:r>
          </a:p>
          <a:p>
            <a:pPr>
              <a:lnSpc>
                <a:spcPct val="160000"/>
              </a:lnSpc>
            </a:pPr>
            <a:r>
              <a:rPr lang="en-US" altLang="zh-CN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--</a:t>
            </a:r>
            <a:r>
              <a:rPr lang="en-US" altLang="zh-CN" sz="1400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blkio</a:t>
            </a:r>
            <a:r>
              <a:rPr lang="en-US" altLang="zh-CN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-weight</a:t>
            </a:r>
            <a:r>
              <a:rPr lang="zh-CN" altLang="en-US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，类似</a:t>
            </a:r>
            <a:r>
              <a:rPr lang="en-US" altLang="zh-CN" sz="1400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cpu</a:t>
            </a:r>
            <a:r>
              <a:rPr lang="en-US" altLang="zh-CN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-shares</a:t>
            </a:r>
          </a:p>
          <a:p>
            <a:pPr>
              <a:lnSpc>
                <a:spcPct val="160000"/>
              </a:lnSpc>
            </a:pPr>
            <a:r>
              <a:rPr lang="en-US" altLang="zh-CN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--device-read-bps:[</a:t>
            </a:r>
            <a:r>
              <a:rPr lang="en-US" altLang="zh-CN" sz="1400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device_path</a:t>
            </a:r>
            <a:r>
              <a:rPr lang="en-US" altLang="zh-CN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]:[weight]</a:t>
            </a:r>
          </a:p>
          <a:p>
            <a:pPr>
              <a:lnSpc>
                <a:spcPct val="160000"/>
              </a:lnSpc>
            </a:pPr>
            <a:r>
              <a:rPr lang="en-US" altLang="zh-CN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--device-write-bps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:[</a:t>
            </a:r>
            <a:r>
              <a:rPr lang="en-US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device_path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]:[weight]</a:t>
            </a:r>
            <a:endParaRPr lang="en-US" altLang="zh-CN" sz="1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60000"/>
              </a:lnSpc>
            </a:pPr>
            <a:r>
              <a:rPr lang="en-US" altLang="zh-CN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--device-read-</a:t>
            </a:r>
            <a:r>
              <a:rPr lang="en-US" altLang="zh-CN" sz="1400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iops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:[</a:t>
            </a:r>
            <a:r>
              <a:rPr lang="en-US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device_path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]:[weight]</a:t>
            </a:r>
            <a:endParaRPr lang="en-US" altLang="zh-CN" sz="1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60000"/>
              </a:lnSpc>
            </a:pPr>
            <a:r>
              <a:rPr lang="en-US" altLang="zh-CN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--device-write-</a:t>
            </a:r>
            <a:r>
              <a:rPr lang="en-US" altLang="zh-CN" sz="1400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iops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:[</a:t>
            </a:r>
            <a:r>
              <a:rPr lang="en-US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device_path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]:[weight]</a:t>
            </a:r>
            <a:endParaRPr lang="en-US" altLang="zh-CN" sz="1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60000"/>
              </a:lnSpc>
            </a:pPr>
            <a:endParaRPr lang="en-US" altLang="zh-CN" sz="1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60000"/>
              </a:lnSpc>
            </a:pPr>
            <a:r>
              <a:rPr lang="en-US" altLang="zh-CN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docker run -</a:t>
            </a:r>
            <a:r>
              <a:rPr lang="en-US" altLang="zh-CN" sz="1400" dirty="0" err="1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itd</a:t>
            </a:r>
            <a:r>
              <a:rPr lang="en-US" altLang="zh-CN" sz="1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--device-write-bps /dev/sda:30MB centos sleep 36000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7334250" y="2510273"/>
            <a:ext cx="3762375" cy="672178"/>
            <a:chOff x="5715000" y="1581359"/>
            <a:chExt cx="3762375" cy="672178"/>
          </a:xfrm>
        </p:grpSpPr>
        <p:grpSp>
          <p:nvGrpSpPr>
            <p:cNvPr id="7" name="组合 6"/>
            <p:cNvGrpSpPr/>
            <p:nvPr/>
          </p:nvGrpSpPr>
          <p:grpSpPr>
            <a:xfrm>
              <a:off x="5715000" y="1581359"/>
              <a:ext cx="381000" cy="381000"/>
              <a:chOff x="-695325" y="2305050"/>
              <a:chExt cx="1028700" cy="1028700"/>
            </a:xfrm>
          </p:grpSpPr>
          <p:cxnSp>
            <p:nvCxnSpPr>
              <p:cNvPr id="3" name="直接连接符 2"/>
              <p:cNvCxnSpPr/>
              <p:nvPr/>
            </p:nvCxnSpPr>
            <p:spPr>
              <a:xfrm>
                <a:off x="-695325" y="2305050"/>
                <a:ext cx="10287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直接连接符 5"/>
              <p:cNvCxnSpPr/>
              <p:nvPr/>
            </p:nvCxnSpPr>
            <p:spPr>
              <a:xfrm rot="16200000">
                <a:off x="-1209675" y="2819400"/>
                <a:ext cx="10287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文本框 8"/>
            <p:cNvSpPr txBox="1"/>
            <p:nvPr/>
          </p:nvSpPr>
          <p:spPr>
            <a:xfrm>
              <a:off x="5800725" y="1669972"/>
              <a:ext cx="3676650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>
                  <a:solidFill>
                    <a:schemeClr val="bg1"/>
                  </a:solidFill>
                </a:rPr>
                <a:t>docker network</a:t>
              </a:r>
            </a:p>
          </p:txBody>
        </p:sp>
      </p:grp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Network</a:t>
              </a: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network</a:t>
              </a:r>
            </a:p>
          </p:txBody>
        </p:sp>
      </p:grpSp>
      <p:sp>
        <p:nvSpPr>
          <p:cNvPr id="37" name="文本框 36"/>
          <p:cNvSpPr txBox="1"/>
          <p:nvPr/>
        </p:nvSpPr>
        <p:spPr>
          <a:xfrm>
            <a:off x="294640" y="1093470"/>
            <a:ext cx="155892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虚拟化网络基础</a:t>
            </a:r>
            <a:endParaRPr lang="en-US" altLang="zh-CN" sz="1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1214755" y="1664335"/>
            <a:ext cx="103124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Host Only</a:t>
            </a:r>
          </a:p>
        </p:txBody>
      </p:sp>
      <p:sp>
        <p:nvSpPr>
          <p:cNvPr id="39" name="圆角矩形 38"/>
          <p:cNvSpPr/>
          <p:nvPr/>
        </p:nvSpPr>
        <p:spPr>
          <a:xfrm>
            <a:off x="2312670" y="2247900"/>
            <a:ext cx="7676515" cy="38417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8869045" y="5520055"/>
            <a:ext cx="62420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HOST</a:t>
            </a:r>
          </a:p>
        </p:txBody>
      </p:sp>
      <p:sp>
        <p:nvSpPr>
          <p:cNvPr id="41" name="圆角矩形 40"/>
          <p:cNvSpPr/>
          <p:nvPr/>
        </p:nvSpPr>
        <p:spPr>
          <a:xfrm>
            <a:off x="3617595" y="1591310"/>
            <a:ext cx="1611630" cy="169926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圆角矩形 41"/>
          <p:cNvSpPr/>
          <p:nvPr/>
        </p:nvSpPr>
        <p:spPr>
          <a:xfrm>
            <a:off x="7043420" y="1591310"/>
            <a:ext cx="1611630" cy="169926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文本框 42"/>
          <p:cNvSpPr txBox="1"/>
          <p:nvPr/>
        </p:nvSpPr>
        <p:spPr>
          <a:xfrm>
            <a:off x="3801110" y="1784350"/>
            <a:ext cx="53911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VM1</a:t>
            </a:r>
          </a:p>
        </p:txBody>
      </p:sp>
      <p:sp>
        <p:nvSpPr>
          <p:cNvPr id="44" name="文本框 43"/>
          <p:cNvSpPr txBox="1"/>
          <p:nvPr/>
        </p:nvSpPr>
        <p:spPr>
          <a:xfrm>
            <a:off x="7538085" y="1784350"/>
            <a:ext cx="53911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VM2</a:t>
            </a:r>
          </a:p>
        </p:txBody>
      </p:sp>
      <p:sp>
        <p:nvSpPr>
          <p:cNvPr id="45" name="圆角矩形 44"/>
          <p:cNvSpPr/>
          <p:nvPr/>
        </p:nvSpPr>
        <p:spPr>
          <a:xfrm>
            <a:off x="3684270" y="3454400"/>
            <a:ext cx="5096510" cy="1756410"/>
          </a:xfrm>
          <a:prstGeom prst="roundRect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虚拟网桥</a:t>
            </a:r>
          </a:p>
        </p:txBody>
      </p:sp>
      <p:sp>
        <p:nvSpPr>
          <p:cNvPr id="46" name="棱台 45"/>
          <p:cNvSpPr/>
          <p:nvPr/>
        </p:nvSpPr>
        <p:spPr>
          <a:xfrm>
            <a:off x="3867785" y="3020060"/>
            <a:ext cx="1206500" cy="656590"/>
          </a:xfrm>
          <a:prstGeom prst="bevel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Vnet1</a:t>
            </a:r>
          </a:p>
        </p:txBody>
      </p:sp>
      <p:sp>
        <p:nvSpPr>
          <p:cNvPr id="47" name="棱台 46"/>
          <p:cNvSpPr/>
          <p:nvPr/>
        </p:nvSpPr>
        <p:spPr>
          <a:xfrm>
            <a:off x="7291705" y="3020060"/>
            <a:ext cx="1202690" cy="656590"/>
          </a:xfrm>
          <a:prstGeom prst="bevel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Vnet2</a:t>
            </a:r>
          </a:p>
        </p:txBody>
      </p:sp>
      <p:sp>
        <p:nvSpPr>
          <p:cNvPr id="48" name="棱台 47"/>
          <p:cNvSpPr/>
          <p:nvPr/>
        </p:nvSpPr>
        <p:spPr>
          <a:xfrm>
            <a:off x="4030980" y="5724525"/>
            <a:ext cx="4624070" cy="656590"/>
          </a:xfrm>
          <a:prstGeom prst="bevel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物理网卡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Network</a:t>
              </a: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network</a:t>
              </a:r>
            </a:p>
          </p:txBody>
        </p:sp>
      </p:grpSp>
      <p:sp>
        <p:nvSpPr>
          <p:cNvPr id="37" name="文本框 36"/>
          <p:cNvSpPr txBox="1"/>
          <p:nvPr/>
        </p:nvSpPr>
        <p:spPr>
          <a:xfrm>
            <a:off x="294640" y="1093470"/>
            <a:ext cx="155892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虚拟化网络基础</a:t>
            </a:r>
            <a:endParaRPr lang="en-US" altLang="zh-CN" sz="1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214755" y="1664335"/>
            <a:ext cx="89662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NAT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模式</a:t>
            </a:r>
          </a:p>
        </p:txBody>
      </p:sp>
      <p:sp>
        <p:nvSpPr>
          <p:cNvPr id="4" name="圆角矩形 3"/>
          <p:cNvSpPr/>
          <p:nvPr/>
        </p:nvSpPr>
        <p:spPr>
          <a:xfrm>
            <a:off x="2258060" y="2247900"/>
            <a:ext cx="7676515" cy="38417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869045" y="5520055"/>
            <a:ext cx="62420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HOST</a:t>
            </a:r>
          </a:p>
        </p:txBody>
      </p:sp>
      <p:sp>
        <p:nvSpPr>
          <p:cNvPr id="16" name="圆角矩形 15"/>
          <p:cNvSpPr/>
          <p:nvPr/>
        </p:nvSpPr>
        <p:spPr>
          <a:xfrm>
            <a:off x="3617595" y="1591310"/>
            <a:ext cx="1611630" cy="169926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7043420" y="1591310"/>
            <a:ext cx="1611630" cy="169926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3801110" y="1784350"/>
            <a:ext cx="53911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VM1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7538085" y="1784350"/>
            <a:ext cx="53911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VM2</a:t>
            </a:r>
          </a:p>
        </p:txBody>
      </p:sp>
      <p:sp>
        <p:nvSpPr>
          <p:cNvPr id="3" name="圆角矩形 2"/>
          <p:cNvSpPr/>
          <p:nvPr/>
        </p:nvSpPr>
        <p:spPr>
          <a:xfrm>
            <a:off x="3576955" y="3435350"/>
            <a:ext cx="5037455" cy="713740"/>
          </a:xfrm>
          <a:prstGeom prst="roundRect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TAP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虚拟二层设备</a:t>
            </a:r>
          </a:p>
        </p:txBody>
      </p:sp>
      <p:sp>
        <p:nvSpPr>
          <p:cNvPr id="21" name="棱台 20"/>
          <p:cNvSpPr/>
          <p:nvPr/>
        </p:nvSpPr>
        <p:spPr>
          <a:xfrm>
            <a:off x="3867785" y="3020060"/>
            <a:ext cx="1206500" cy="656590"/>
          </a:xfrm>
          <a:prstGeom prst="bevel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Vnet1</a:t>
            </a:r>
          </a:p>
        </p:txBody>
      </p:sp>
      <p:sp>
        <p:nvSpPr>
          <p:cNvPr id="5" name="棱台 4"/>
          <p:cNvSpPr/>
          <p:nvPr/>
        </p:nvSpPr>
        <p:spPr>
          <a:xfrm>
            <a:off x="7291705" y="3020060"/>
            <a:ext cx="1202690" cy="656590"/>
          </a:xfrm>
          <a:prstGeom prst="bevel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Vnet2</a:t>
            </a:r>
          </a:p>
        </p:txBody>
      </p:sp>
      <p:sp>
        <p:nvSpPr>
          <p:cNvPr id="7" name="棱台 6"/>
          <p:cNvSpPr/>
          <p:nvPr/>
        </p:nvSpPr>
        <p:spPr>
          <a:xfrm>
            <a:off x="3783330" y="5387340"/>
            <a:ext cx="4624070" cy="984250"/>
          </a:xfrm>
          <a:prstGeom prst="bevel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物理网卡</a:t>
            </a:r>
          </a:p>
        </p:txBody>
      </p:sp>
      <p:sp>
        <p:nvSpPr>
          <p:cNvPr id="8" name="圆角矩形 7"/>
          <p:cNvSpPr/>
          <p:nvPr/>
        </p:nvSpPr>
        <p:spPr>
          <a:xfrm>
            <a:off x="3576955" y="4429125"/>
            <a:ext cx="5077460" cy="7239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l"/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TUN(Netfilter)</a:t>
            </a:r>
          </a:p>
        </p:txBody>
      </p:sp>
      <p:cxnSp>
        <p:nvCxnSpPr>
          <p:cNvPr id="9" name="直接箭头连接符 8"/>
          <p:cNvCxnSpPr>
            <a:stCxn id="3" idx="2"/>
            <a:endCxn id="7" idx="6"/>
          </p:cNvCxnSpPr>
          <p:nvPr/>
        </p:nvCxnSpPr>
        <p:spPr>
          <a:xfrm flipH="1">
            <a:off x="6095365" y="4149090"/>
            <a:ext cx="635" cy="1238250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下箭头 9"/>
          <p:cNvSpPr/>
          <p:nvPr/>
        </p:nvSpPr>
        <p:spPr>
          <a:xfrm rot="10800000">
            <a:off x="7538085" y="4481195"/>
            <a:ext cx="250825" cy="61785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下箭头 10"/>
          <p:cNvSpPr/>
          <p:nvPr/>
        </p:nvSpPr>
        <p:spPr>
          <a:xfrm>
            <a:off x="6705600" y="4459605"/>
            <a:ext cx="250825" cy="61785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501130" y="4606290"/>
            <a:ext cx="60896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>
                <a:solidFill>
                  <a:schemeClr val="bg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SNAT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7333615" y="4584065"/>
            <a:ext cx="6400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>
                <a:solidFill>
                  <a:schemeClr val="bg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DNAT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Network</a:t>
              </a: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network</a:t>
              </a:r>
            </a:p>
          </p:txBody>
        </p:sp>
      </p:grpSp>
      <p:sp>
        <p:nvSpPr>
          <p:cNvPr id="37" name="文本框 36"/>
          <p:cNvSpPr txBox="1"/>
          <p:nvPr/>
        </p:nvSpPr>
        <p:spPr>
          <a:xfrm>
            <a:off x="294640" y="1093470"/>
            <a:ext cx="155892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虚拟化网络基础</a:t>
            </a:r>
            <a:endParaRPr lang="en-US" altLang="zh-CN" sz="1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214755" y="1664335"/>
            <a:ext cx="109410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Bridge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模式</a:t>
            </a:r>
          </a:p>
        </p:txBody>
      </p:sp>
      <p:sp>
        <p:nvSpPr>
          <p:cNvPr id="15" name="圆角矩形 14"/>
          <p:cNvSpPr/>
          <p:nvPr/>
        </p:nvSpPr>
        <p:spPr>
          <a:xfrm>
            <a:off x="2312670" y="2247900"/>
            <a:ext cx="7676515" cy="38417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8869045" y="5520055"/>
            <a:ext cx="62420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HOST</a:t>
            </a:r>
          </a:p>
        </p:txBody>
      </p:sp>
      <p:sp>
        <p:nvSpPr>
          <p:cNvPr id="25" name="圆角矩形 24"/>
          <p:cNvSpPr/>
          <p:nvPr/>
        </p:nvSpPr>
        <p:spPr>
          <a:xfrm>
            <a:off x="3617595" y="1591310"/>
            <a:ext cx="1611630" cy="169926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3801110" y="1784350"/>
            <a:ext cx="53911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VM1</a:t>
            </a:r>
          </a:p>
        </p:txBody>
      </p:sp>
      <p:sp>
        <p:nvSpPr>
          <p:cNvPr id="27" name="圆角矩形 26"/>
          <p:cNvSpPr/>
          <p:nvPr/>
        </p:nvSpPr>
        <p:spPr>
          <a:xfrm>
            <a:off x="3617595" y="3454400"/>
            <a:ext cx="3058795" cy="2547620"/>
          </a:xfrm>
          <a:prstGeom prst="roundRect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虚拟网桥</a:t>
            </a:r>
          </a:p>
        </p:txBody>
      </p:sp>
      <p:sp>
        <p:nvSpPr>
          <p:cNvPr id="28" name="棱台 27"/>
          <p:cNvSpPr/>
          <p:nvPr/>
        </p:nvSpPr>
        <p:spPr>
          <a:xfrm>
            <a:off x="3867785" y="3020060"/>
            <a:ext cx="1206500" cy="656590"/>
          </a:xfrm>
          <a:prstGeom prst="bevel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Vnet1</a:t>
            </a:r>
          </a:p>
        </p:txBody>
      </p:sp>
      <p:sp>
        <p:nvSpPr>
          <p:cNvPr id="29" name="棱台 28"/>
          <p:cNvSpPr/>
          <p:nvPr/>
        </p:nvSpPr>
        <p:spPr>
          <a:xfrm>
            <a:off x="4030980" y="5724525"/>
            <a:ext cx="4624070" cy="656590"/>
          </a:xfrm>
          <a:prstGeom prst="bevel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物理网卡</a:t>
            </a:r>
          </a:p>
        </p:txBody>
      </p:sp>
      <p:sp>
        <p:nvSpPr>
          <p:cNvPr id="30" name="棱台 29"/>
          <p:cNvSpPr/>
          <p:nvPr/>
        </p:nvSpPr>
        <p:spPr>
          <a:xfrm>
            <a:off x="3930650" y="4888230"/>
            <a:ext cx="1081405" cy="328295"/>
          </a:xfrm>
          <a:prstGeom prst="bevel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br0</a:t>
            </a:r>
          </a:p>
        </p:txBody>
      </p:sp>
      <p:cxnSp>
        <p:nvCxnSpPr>
          <p:cNvPr id="31" name="直接箭头连接符 30"/>
          <p:cNvCxnSpPr>
            <a:stCxn id="28" idx="2"/>
            <a:endCxn id="30" idx="7"/>
          </p:cNvCxnSpPr>
          <p:nvPr/>
        </p:nvCxnSpPr>
        <p:spPr>
          <a:xfrm>
            <a:off x="4471035" y="3676650"/>
            <a:ext cx="635" cy="125285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直接箭头连接符 31"/>
          <p:cNvCxnSpPr>
            <a:stCxn id="29" idx="6"/>
            <a:endCxn id="30" idx="2"/>
          </p:cNvCxnSpPr>
          <p:nvPr/>
        </p:nvCxnSpPr>
        <p:spPr>
          <a:xfrm flipH="1" flipV="1">
            <a:off x="4471670" y="5216525"/>
            <a:ext cx="1871345" cy="50800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Network</a:t>
              </a: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network</a:t>
              </a:r>
            </a:p>
          </p:txBody>
        </p:sp>
      </p:grpSp>
      <p:grpSp>
        <p:nvGrpSpPr>
          <p:cNvPr id="73" name="组合 72"/>
          <p:cNvGrpSpPr/>
          <p:nvPr/>
        </p:nvGrpSpPr>
        <p:grpSpPr>
          <a:xfrm>
            <a:off x="1953260" y="1365885"/>
            <a:ext cx="7948295" cy="4752340"/>
            <a:chOff x="3076" y="2151"/>
            <a:chExt cx="12517" cy="7484"/>
          </a:xfrm>
        </p:grpSpPr>
        <p:sp>
          <p:nvSpPr>
            <p:cNvPr id="4" name="右箭头 3"/>
            <p:cNvSpPr/>
            <p:nvPr/>
          </p:nvSpPr>
          <p:spPr>
            <a:xfrm>
              <a:off x="3076" y="2151"/>
              <a:ext cx="12281" cy="1132"/>
            </a:xfrm>
            <a:prstGeom prst="rightArrow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400">
                  <a:latin typeface="微软雅黑" panose="020B0503020204020204" pitchFamily="34" charset="-122"/>
                  <a:ea typeface="微软雅黑" panose="020B0503020204020204" pitchFamily="34" charset="-122"/>
                </a:rPr>
                <a:t>容器网络架构</a:t>
              </a:r>
            </a:p>
          </p:txBody>
        </p:sp>
        <p:sp>
          <p:nvSpPr>
            <p:cNvPr id="26" name="矩形 25"/>
            <p:cNvSpPr/>
            <p:nvPr/>
          </p:nvSpPr>
          <p:spPr>
            <a:xfrm>
              <a:off x="3076" y="3377"/>
              <a:ext cx="2925" cy="199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400">
                  <a:latin typeface="微软雅黑" panose="020B0503020204020204" pitchFamily="34" charset="-122"/>
                  <a:ea typeface="微软雅黑" panose="020B0503020204020204" pitchFamily="34" charset="-122"/>
                </a:rPr>
                <a:t>Closed</a:t>
              </a:r>
            </a:p>
            <a:p>
              <a:pPr algn="ctr"/>
              <a:r>
                <a:rPr lang="en-US" altLang="zh-CN" sz="1400">
                  <a:latin typeface="微软雅黑" panose="020B0503020204020204" pitchFamily="34" charset="-122"/>
                  <a:ea typeface="微软雅黑" panose="020B0503020204020204" pitchFamily="34" charset="-122"/>
                </a:rPr>
                <a:t>container</a:t>
              </a:r>
            </a:p>
          </p:txBody>
        </p:sp>
        <p:sp>
          <p:nvSpPr>
            <p:cNvPr id="27" name="矩形 26"/>
            <p:cNvSpPr/>
            <p:nvPr/>
          </p:nvSpPr>
          <p:spPr>
            <a:xfrm>
              <a:off x="6163" y="3377"/>
              <a:ext cx="2925" cy="199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400">
                  <a:latin typeface="微软雅黑" panose="020B0503020204020204" pitchFamily="34" charset="-122"/>
                  <a:ea typeface="微软雅黑" panose="020B0503020204020204" pitchFamily="34" charset="-122"/>
                </a:rPr>
                <a:t>Bridged</a:t>
              </a:r>
            </a:p>
            <a:p>
              <a:pPr algn="ctr"/>
              <a:r>
                <a:rPr lang="en-US" altLang="zh-CN" sz="1400">
                  <a:latin typeface="微软雅黑" panose="020B0503020204020204" pitchFamily="34" charset="-122"/>
                  <a:ea typeface="微软雅黑" panose="020B0503020204020204" pitchFamily="34" charset="-122"/>
                </a:rPr>
                <a:t>container</a:t>
              </a:r>
            </a:p>
          </p:txBody>
        </p:sp>
        <p:sp>
          <p:nvSpPr>
            <p:cNvPr id="36" name="矩形 35"/>
            <p:cNvSpPr/>
            <p:nvPr/>
          </p:nvSpPr>
          <p:spPr>
            <a:xfrm>
              <a:off x="4507" y="4902"/>
              <a:ext cx="1494" cy="472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800">
                  <a:latin typeface="微软雅黑" panose="020B0503020204020204" pitchFamily="34" charset="-122"/>
                  <a:ea typeface="微软雅黑" panose="020B0503020204020204" pitchFamily="34" charset="-122"/>
                </a:rPr>
                <a:t>loopback</a:t>
              </a:r>
            </a:p>
            <a:p>
              <a:pPr algn="ctr"/>
              <a:r>
                <a:rPr lang="en-US" altLang="zh-CN" sz="800">
                  <a:latin typeface="微软雅黑" panose="020B0503020204020204" pitchFamily="34" charset="-122"/>
                  <a:ea typeface="微软雅黑" panose="020B0503020204020204" pitchFamily="34" charset="-122"/>
                </a:rPr>
                <a:t>interface</a:t>
              </a:r>
            </a:p>
          </p:txBody>
        </p:sp>
        <p:sp>
          <p:nvSpPr>
            <p:cNvPr id="37" name="矩形 36"/>
            <p:cNvSpPr/>
            <p:nvPr/>
          </p:nvSpPr>
          <p:spPr>
            <a:xfrm>
              <a:off x="6163" y="4902"/>
              <a:ext cx="1258" cy="472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800">
                  <a:latin typeface="微软雅黑" panose="020B0503020204020204" pitchFamily="34" charset="-122"/>
                  <a:ea typeface="微软雅黑" panose="020B0503020204020204" pitchFamily="34" charset="-122"/>
                </a:rPr>
                <a:t>private</a:t>
              </a:r>
            </a:p>
            <a:p>
              <a:pPr algn="ctr"/>
              <a:r>
                <a:rPr lang="en-US" altLang="zh-CN" sz="800">
                  <a:latin typeface="微软雅黑" panose="020B0503020204020204" pitchFamily="34" charset="-122"/>
                  <a:ea typeface="微软雅黑" panose="020B0503020204020204" pitchFamily="34" charset="-122"/>
                </a:rPr>
                <a:t>interface</a:t>
              </a:r>
            </a:p>
          </p:txBody>
        </p:sp>
        <p:sp>
          <p:nvSpPr>
            <p:cNvPr id="38" name="矩形 37"/>
            <p:cNvSpPr/>
            <p:nvPr/>
          </p:nvSpPr>
          <p:spPr>
            <a:xfrm>
              <a:off x="7830" y="4902"/>
              <a:ext cx="1258" cy="472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800">
                  <a:latin typeface="微软雅黑" panose="020B0503020204020204" pitchFamily="34" charset="-122"/>
                  <a:ea typeface="微软雅黑" panose="020B0503020204020204" pitchFamily="34" charset="-122"/>
                </a:rPr>
                <a:t>loopback</a:t>
              </a:r>
            </a:p>
            <a:p>
              <a:pPr algn="ctr"/>
              <a:r>
                <a:rPr lang="en-US" altLang="zh-CN" sz="800">
                  <a:latin typeface="微软雅黑" panose="020B0503020204020204" pitchFamily="34" charset="-122"/>
                  <a:ea typeface="微软雅黑" panose="020B0503020204020204" pitchFamily="34" charset="-122"/>
                </a:rPr>
                <a:t>interface</a:t>
              </a:r>
            </a:p>
          </p:txBody>
        </p:sp>
        <p:sp>
          <p:nvSpPr>
            <p:cNvPr id="39" name="矩形 38"/>
            <p:cNvSpPr/>
            <p:nvPr/>
          </p:nvSpPr>
          <p:spPr>
            <a:xfrm>
              <a:off x="9272" y="3377"/>
              <a:ext cx="2925" cy="199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0" name="矩形 39"/>
            <p:cNvSpPr/>
            <p:nvPr/>
          </p:nvSpPr>
          <p:spPr>
            <a:xfrm>
              <a:off x="9272" y="4902"/>
              <a:ext cx="1258" cy="472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800">
                  <a:latin typeface="微软雅黑" panose="020B0503020204020204" pitchFamily="34" charset="-122"/>
                  <a:ea typeface="微软雅黑" panose="020B0503020204020204" pitchFamily="34" charset="-122"/>
                </a:rPr>
                <a:t>private</a:t>
              </a:r>
            </a:p>
            <a:p>
              <a:pPr algn="ctr"/>
              <a:r>
                <a:rPr lang="en-US" altLang="zh-CN" sz="800">
                  <a:latin typeface="微软雅黑" panose="020B0503020204020204" pitchFamily="34" charset="-122"/>
                  <a:ea typeface="微软雅黑" panose="020B0503020204020204" pitchFamily="34" charset="-122"/>
                </a:rPr>
                <a:t>interface</a:t>
              </a:r>
            </a:p>
          </p:txBody>
        </p:sp>
        <p:sp>
          <p:nvSpPr>
            <p:cNvPr id="41" name="矩形 40"/>
            <p:cNvSpPr/>
            <p:nvPr/>
          </p:nvSpPr>
          <p:spPr>
            <a:xfrm>
              <a:off x="10939" y="4902"/>
              <a:ext cx="1258" cy="472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800">
                  <a:latin typeface="微软雅黑" panose="020B0503020204020204" pitchFamily="34" charset="-122"/>
                  <a:ea typeface="微软雅黑" panose="020B0503020204020204" pitchFamily="34" charset="-122"/>
                </a:rPr>
                <a:t>loopback</a:t>
              </a:r>
            </a:p>
            <a:p>
              <a:pPr algn="ctr"/>
              <a:r>
                <a:rPr lang="en-US" altLang="zh-CN" sz="800">
                  <a:latin typeface="微软雅黑" panose="020B0503020204020204" pitchFamily="34" charset="-122"/>
                  <a:ea typeface="微软雅黑" panose="020B0503020204020204" pitchFamily="34" charset="-122"/>
                </a:rPr>
                <a:t>interface</a:t>
              </a:r>
            </a:p>
          </p:txBody>
        </p:sp>
        <p:sp>
          <p:nvSpPr>
            <p:cNvPr id="42" name="矩形 41"/>
            <p:cNvSpPr/>
            <p:nvPr/>
          </p:nvSpPr>
          <p:spPr>
            <a:xfrm>
              <a:off x="9272" y="3377"/>
              <a:ext cx="1369" cy="1211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900">
                  <a:latin typeface="微软雅黑" panose="020B0503020204020204" pitchFamily="34" charset="-122"/>
                  <a:ea typeface="微软雅黑" panose="020B0503020204020204" pitchFamily="34" charset="-122"/>
                </a:rPr>
                <a:t>Joined</a:t>
              </a:r>
            </a:p>
            <a:p>
              <a:pPr algn="ctr"/>
              <a:r>
                <a:rPr lang="en-US" altLang="zh-CN" sz="900">
                  <a:latin typeface="微软雅黑" panose="020B0503020204020204" pitchFamily="34" charset="-122"/>
                  <a:ea typeface="微软雅黑" panose="020B0503020204020204" pitchFamily="34" charset="-122"/>
                </a:rPr>
                <a:t>container A</a:t>
              </a:r>
            </a:p>
          </p:txBody>
        </p:sp>
        <p:sp>
          <p:nvSpPr>
            <p:cNvPr id="43" name="矩形 42"/>
            <p:cNvSpPr/>
            <p:nvPr/>
          </p:nvSpPr>
          <p:spPr>
            <a:xfrm>
              <a:off x="10828" y="3377"/>
              <a:ext cx="1369" cy="1211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90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Joined</a:t>
              </a:r>
              <a:endParaRPr lang="en-US" altLang="zh-CN" sz="9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90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container B</a:t>
              </a:r>
            </a:p>
          </p:txBody>
        </p:sp>
        <p:sp>
          <p:nvSpPr>
            <p:cNvPr id="44" name="矩形 43"/>
            <p:cNvSpPr/>
            <p:nvPr/>
          </p:nvSpPr>
          <p:spPr>
            <a:xfrm>
              <a:off x="12432" y="3362"/>
              <a:ext cx="2925" cy="1997"/>
            </a:xfrm>
            <a:prstGeom prst="rect">
              <a:avLst/>
            </a:prstGeom>
            <a:ln>
              <a:prstDash val="dash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400">
                  <a:latin typeface="微软雅黑" panose="020B0503020204020204" pitchFamily="34" charset="-122"/>
                  <a:ea typeface="微软雅黑" panose="020B0503020204020204" pitchFamily="34" charset="-122"/>
                </a:rPr>
                <a:t>Open</a:t>
              </a:r>
            </a:p>
            <a:p>
              <a:pPr algn="ctr"/>
              <a:r>
                <a:rPr lang="en-US" altLang="zh-CN" sz="1400">
                  <a:latin typeface="微软雅黑" panose="020B0503020204020204" pitchFamily="34" charset="-122"/>
                  <a:ea typeface="微软雅黑" panose="020B0503020204020204" pitchFamily="34" charset="-122"/>
                </a:rPr>
                <a:t>container</a:t>
              </a:r>
            </a:p>
          </p:txBody>
        </p:sp>
        <p:sp>
          <p:nvSpPr>
            <p:cNvPr id="45" name="矩形 44"/>
            <p:cNvSpPr/>
            <p:nvPr/>
          </p:nvSpPr>
          <p:spPr>
            <a:xfrm>
              <a:off x="3076" y="5579"/>
              <a:ext cx="12517" cy="306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prstDash val="dash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6163" y="5873"/>
              <a:ext cx="2925" cy="59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000">
                  <a:latin typeface="微软雅黑" panose="020B0503020204020204" pitchFamily="34" charset="-122"/>
                  <a:ea typeface="微软雅黑" panose="020B0503020204020204" pitchFamily="34" charset="-122"/>
                </a:rPr>
                <a:t>container</a:t>
              </a:r>
            </a:p>
            <a:p>
              <a:pPr algn="ctr"/>
              <a:r>
                <a:rPr lang="en-US" altLang="zh-CN" sz="1000">
                  <a:latin typeface="微软雅黑" panose="020B0503020204020204" pitchFamily="34" charset="-122"/>
                  <a:ea typeface="微软雅黑" panose="020B0503020204020204" pitchFamily="34" charset="-122"/>
                </a:rPr>
                <a:t>virtual interface</a:t>
              </a:r>
            </a:p>
          </p:txBody>
        </p:sp>
        <p:sp>
          <p:nvSpPr>
            <p:cNvPr id="47" name="矩形 46"/>
            <p:cNvSpPr/>
            <p:nvPr/>
          </p:nvSpPr>
          <p:spPr>
            <a:xfrm>
              <a:off x="9272" y="5873"/>
              <a:ext cx="2925" cy="59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000">
                  <a:latin typeface="微软雅黑" panose="020B0503020204020204" pitchFamily="34" charset="-122"/>
                  <a:ea typeface="微软雅黑" panose="020B0503020204020204" pitchFamily="34" charset="-122"/>
                </a:rPr>
                <a:t>joined container</a:t>
              </a:r>
            </a:p>
            <a:p>
              <a:pPr algn="ctr"/>
              <a:r>
                <a:rPr lang="en-US" altLang="zh-CN" sz="1000">
                  <a:latin typeface="微软雅黑" panose="020B0503020204020204" pitchFamily="34" charset="-122"/>
                  <a:ea typeface="微软雅黑" panose="020B0503020204020204" pitchFamily="34" charset="-122"/>
                </a:rPr>
                <a:t>virtual interface</a:t>
              </a:r>
            </a:p>
          </p:txBody>
        </p:sp>
        <p:sp>
          <p:nvSpPr>
            <p:cNvPr id="48" name="矩形 47"/>
            <p:cNvSpPr/>
            <p:nvPr/>
          </p:nvSpPr>
          <p:spPr>
            <a:xfrm>
              <a:off x="6163" y="6814"/>
              <a:ext cx="6035" cy="59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00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bridge virtual interface</a:t>
              </a:r>
            </a:p>
          </p:txBody>
        </p:sp>
        <p:sp>
          <p:nvSpPr>
            <p:cNvPr id="49" name="矩形 48"/>
            <p:cNvSpPr/>
            <p:nvPr/>
          </p:nvSpPr>
          <p:spPr>
            <a:xfrm>
              <a:off x="3237" y="7816"/>
              <a:ext cx="10393" cy="59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000">
                  <a:latin typeface="微软雅黑" panose="020B0503020204020204" pitchFamily="34" charset="-122"/>
                  <a:ea typeface="微软雅黑" panose="020B0503020204020204" pitchFamily="34" charset="-122"/>
                </a:rPr>
                <a:t>Logical network interface</a:t>
              </a:r>
            </a:p>
          </p:txBody>
        </p:sp>
        <p:sp>
          <p:nvSpPr>
            <p:cNvPr id="50" name="矩形 49"/>
            <p:cNvSpPr/>
            <p:nvPr/>
          </p:nvSpPr>
          <p:spPr>
            <a:xfrm>
              <a:off x="13629" y="7816"/>
              <a:ext cx="1728" cy="59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000">
                  <a:latin typeface="微软雅黑" panose="020B0503020204020204" pitchFamily="34" charset="-122"/>
                  <a:ea typeface="微软雅黑" panose="020B0503020204020204" pitchFamily="34" charset="-122"/>
                </a:rPr>
                <a:t>loopback</a:t>
              </a:r>
            </a:p>
            <a:p>
              <a:pPr algn="ctr"/>
              <a:r>
                <a:rPr lang="en-US" altLang="zh-CN" sz="1000">
                  <a:latin typeface="微软雅黑" panose="020B0503020204020204" pitchFamily="34" charset="-122"/>
                  <a:ea typeface="微软雅黑" panose="020B0503020204020204" pitchFamily="34" charset="-122"/>
                </a:rPr>
                <a:t>interface</a:t>
              </a:r>
            </a:p>
          </p:txBody>
        </p:sp>
        <p:sp>
          <p:nvSpPr>
            <p:cNvPr id="51" name="矩形 50"/>
            <p:cNvSpPr/>
            <p:nvPr/>
          </p:nvSpPr>
          <p:spPr>
            <a:xfrm>
              <a:off x="3237" y="9038"/>
              <a:ext cx="10062" cy="59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000">
                  <a:latin typeface="微软雅黑" panose="020B0503020204020204" pitchFamily="34" charset="-122"/>
                  <a:ea typeface="微软雅黑" panose="020B0503020204020204" pitchFamily="34" charset="-122"/>
                </a:rPr>
                <a:t>Physical network interface</a:t>
              </a:r>
            </a:p>
          </p:txBody>
        </p:sp>
        <p:cxnSp>
          <p:nvCxnSpPr>
            <p:cNvPr id="52" name="肘形连接符 51"/>
            <p:cNvCxnSpPr>
              <a:stCxn id="36" idx="1"/>
              <a:endCxn id="36" idx="2"/>
            </p:cNvCxnSpPr>
            <p:nvPr/>
          </p:nvCxnSpPr>
          <p:spPr>
            <a:xfrm rot="10800000" flipH="1" flipV="1">
              <a:off x="4492" y="5138"/>
              <a:ext cx="747" cy="236"/>
            </a:xfrm>
            <a:prstGeom prst="bentConnector4">
              <a:avLst>
                <a:gd name="adj1" fmla="val -50201"/>
                <a:gd name="adj2" fmla="val 258898"/>
              </a:avLst>
            </a:prstGeom>
            <a:ln>
              <a:headEnd type="arrow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肘形连接符 52"/>
            <p:cNvCxnSpPr>
              <a:stCxn id="38" idx="1"/>
              <a:endCxn id="38" idx="2"/>
            </p:cNvCxnSpPr>
            <p:nvPr/>
          </p:nvCxnSpPr>
          <p:spPr>
            <a:xfrm rot="10800000" flipH="1" flipV="1">
              <a:off x="7815" y="5138"/>
              <a:ext cx="629" cy="236"/>
            </a:xfrm>
            <a:prstGeom prst="bentConnector4">
              <a:avLst>
                <a:gd name="adj1" fmla="val -59618"/>
                <a:gd name="adj2" fmla="val 258898"/>
              </a:avLst>
            </a:prstGeom>
            <a:ln>
              <a:headEnd type="arrow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肘形连接符 53"/>
            <p:cNvCxnSpPr/>
            <p:nvPr/>
          </p:nvCxnSpPr>
          <p:spPr>
            <a:xfrm rot="10800000" flipH="1" flipV="1">
              <a:off x="10939" y="5147"/>
              <a:ext cx="629" cy="236"/>
            </a:xfrm>
            <a:prstGeom prst="bentConnector4">
              <a:avLst>
                <a:gd name="adj1" fmla="val -37042"/>
                <a:gd name="adj2" fmla="val 158898"/>
              </a:avLst>
            </a:prstGeom>
            <a:ln>
              <a:headEnd type="arrow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直接箭头连接符 54"/>
            <p:cNvCxnSpPr/>
            <p:nvPr/>
          </p:nvCxnSpPr>
          <p:spPr>
            <a:xfrm>
              <a:off x="6472" y="5359"/>
              <a:ext cx="0" cy="519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直接箭头连接符 56"/>
            <p:cNvCxnSpPr/>
            <p:nvPr/>
          </p:nvCxnSpPr>
          <p:spPr>
            <a:xfrm flipV="1">
              <a:off x="7023" y="5359"/>
              <a:ext cx="0" cy="519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直接箭头连接符 57"/>
            <p:cNvCxnSpPr/>
            <p:nvPr/>
          </p:nvCxnSpPr>
          <p:spPr>
            <a:xfrm flipH="1">
              <a:off x="9602" y="5343"/>
              <a:ext cx="15" cy="519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直接箭头连接符 58"/>
            <p:cNvCxnSpPr/>
            <p:nvPr/>
          </p:nvCxnSpPr>
          <p:spPr>
            <a:xfrm flipV="1">
              <a:off x="10152" y="5359"/>
              <a:ext cx="16" cy="519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直接箭头连接符 59"/>
            <p:cNvCxnSpPr/>
            <p:nvPr/>
          </p:nvCxnSpPr>
          <p:spPr>
            <a:xfrm>
              <a:off x="12741" y="5383"/>
              <a:ext cx="6" cy="2397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直接箭头连接符 60"/>
            <p:cNvCxnSpPr/>
            <p:nvPr/>
          </p:nvCxnSpPr>
          <p:spPr>
            <a:xfrm flipV="1">
              <a:off x="13108" y="5359"/>
              <a:ext cx="0" cy="2453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直接箭头连接符 61"/>
            <p:cNvCxnSpPr/>
            <p:nvPr/>
          </p:nvCxnSpPr>
          <p:spPr>
            <a:xfrm>
              <a:off x="14277" y="5398"/>
              <a:ext cx="6" cy="2397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直接箭头连接符 62"/>
            <p:cNvCxnSpPr/>
            <p:nvPr/>
          </p:nvCxnSpPr>
          <p:spPr>
            <a:xfrm flipV="1">
              <a:off x="14644" y="5374"/>
              <a:ext cx="0" cy="2453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直接箭头连接符 63"/>
            <p:cNvCxnSpPr/>
            <p:nvPr/>
          </p:nvCxnSpPr>
          <p:spPr>
            <a:xfrm flipH="1">
              <a:off x="6787" y="6470"/>
              <a:ext cx="5" cy="351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5" name="直接箭头连接符 64"/>
            <p:cNvCxnSpPr/>
            <p:nvPr/>
          </p:nvCxnSpPr>
          <p:spPr>
            <a:xfrm flipH="1" flipV="1">
              <a:off x="8458" y="6465"/>
              <a:ext cx="15" cy="346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6" name="直接箭头连接符 65"/>
            <p:cNvCxnSpPr/>
            <p:nvPr/>
          </p:nvCxnSpPr>
          <p:spPr>
            <a:xfrm flipH="1" flipV="1">
              <a:off x="11784" y="6475"/>
              <a:ext cx="15" cy="346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7" name="直接箭头连接符 66"/>
            <p:cNvCxnSpPr/>
            <p:nvPr/>
          </p:nvCxnSpPr>
          <p:spPr>
            <a:xfrm flipH="1">
              <a:off x="9764" y="6465"/>
              <a:ext cx="5" cy="351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8" name="直接箭头连接符 67"/>
            <p:cNvCxnSpPr/>
            <p:nvPr/>
          </p:nvCxnSpPr>
          <p:spPr>
            <a:xfrm flipH="1">
              <a:off x="7416" y="7429"/>
              <a:ext cx="5" cy="383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9" name="直接箭头连接符 68"/>
            <p:cNvCxnSpPr/>
            <p:nvPr/>
          </p:nvCxnSpPr>
          <p:spPr>
            <a:xfrm flipV="1">
              <a:off x="11237" y="7411"/>
              <a:ext cx="9" cy="401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0" name="直接箭头连接符 69"/>
            <p:cNvCxnSpPr/>
            <p:nvPr/>
          </p:nvCxnSpPr>
          <p:spPr>
            <a:xfrm flipH="1">
              <a:off x="7416" y="8413"/>
              <a:ext cx="10" cy="594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1" name="直接箭头连接符 70"/>
            <p:cNvCxnSpPr/>
            <p:nvPr/>
          </p:nvCxnSpPr>
          <p:spPr>
            <a:xfrm flipH="1" flipV="1">
              <a:off x="11221" y="8394"/>
              <a:ext cx="7" cy="644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2" name="文本框 71"/>
            <p:cNvSpPr txBox="1"/>
            <p:nvPr/>
          </p:nvSpPr>
          <p:spPr>
            <a:xfrm>
              <a:off x="3237" y="6948"/>
              <a:ext cx="1984" cy="6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000">
                  <a:latin typeface="微软雅黑" panose="020B0503020204020204" pitchFamily="34" charset="-122"/>
                  <a:ea typeface="微软雅黑" panose="020B0503020204020204" pitchFamily="34" charset="-122"/>
                </a:rPr>
                <a:t>Operating system</a:t>
              </a:r>
            </a:p>
            <a:p>
              <a:r>
                <a:rPr lang="en-US" altLang="zh-CN" sz="1000">
                  <a:latin typeface="微软雅黑" panose="020B0503020204020204" pitchFamily="34" charset="-122"/>
                  <a:ea typeface="微软雅黑" panose="020B0503020204020204" pitchFamily="34" charset="-122"/>
                </a:rPr>
                <a:t>network stack</a:t>
              </a:r>
            </a:p>
          </p:txBody>
        </p: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Network</a:t>
              </a: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network</a:t>
              </a: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2715260" y="2022475"/>
            <a:ext cx="5893435" cy="26911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容器网络驱动类型</a:t>
            </a:r>
          </a:p>
          <a:p>
            <a:endParaRPr lang="zh-CN" altLang="en-US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85750" indent="-28575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US" altLang="zh-CN" sz="14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bridge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，默认网络驱动程序；</a:t>
            </a:r>
          </a:p>
          <a:p>
            <a:pPr marL="285750" indent="-28575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US" altLang="zh-CN" sz="14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host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，直接使用宿主机网路；</a:t>
            </a:r>
          </a:p>
          <a:p>
            <a:pPr marL="285750" indent="-28575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US" altLang="zh-CN" sz="14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overlay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，覆盖网路讲多个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dockerd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连接在一起，是集群通信的基础；</a:t>
            </a:r>
          </a:p>
          <a:p>
            <a:pPr marL="285750" indent="-28575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US" altLang="zh-CN" sz="14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macvaln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，为容器分配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mac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地址，直连物理网络；</a:t>
            </a:r>
          </a:p>
          <a:p>
            <a:pPr marL="285750" indent="-28575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其他网络插件</a:t>
            </a:r>
          </a:p>
          <a:p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</a:t>
              </a:r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复习</a:t>
              </a: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image</a:t>
              </a:r>
            </a:p>
          </p:txBody>
        </p:sp>
      </p:grpSp>
      <p:sp>
        <p:nvSpPr>
          <p:cNvPr id="4" name="矩形 3"/>
          <p:cNvSpPr/>
          <p:nvPr/>
        </p:nvSpPr>
        <p:spPr>
          <a:xfrm>
            <a:off x="2835910" y="5295265"/>
            <a:ext cx="2232025" cy="10693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pathA </a:t>
            </a:r>
          </a:p>
        </p:txBody>
      </p:sp>
      <p:sp>
        <p:nvSpPr>
          <p:cNvPr id="5" name="矩形 4"/>
          <p:cNvSpPr/>
          <p:nvPr/>
        </p:nvSpPr>
        <p:spPr>
          <a:xfrm>
            <a:off x="2835910" y="4165600"/>
            <a:ext cx="2232025" cy="10693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pathB</a:t>
            </a:r>
          </a:p>
        </p:txBody>
      </p:sp>
      <p:sp>
        <p:nvSpPr>
          <p:cNvPr id="6" name="矩形 5"/>
          <p:cNvSpPr/>
          <p:nvPr/>
        </p:nvSpPr>
        <p:spPr>
          <a:xfrm>
            <a:off x="2835910" y="2994660"/>
            <a:ext cx="2232025" cy="10693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pathA + pathB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Network</a:t>
              </a: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network</a:t>
              </a: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623570" y="1875155"/>
            <a:ext cx="4460240" cy="37534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在网络层面网桥是链路层数据流量转发的组件，网桥可以是硬件设备，也可以是一个软件模拟设备。</a:t>
            </a:r>
          </a:p>
          <a:p>
            <a:pPr algn="l"/>
            <a:endParaRPr lang="zh-CN" altLang="en-US" sz="14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/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在</a:t>
            </a:r>
            <a:r>
              <a:rPr lang="en-US" altLang="zh-CN" sz="14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docker</a:t>
            </a: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中，网桥网络使用软件网桥，该软件网桥允许连接到同一网桥网络的容器之间进行通信，同时与为接入该网桥的容器进行隔离。</a:t>
            </a: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Docker网桥驱动程序会自动在主机中安装规则，以使不同网桥网络上的容器无法直接相互通信。</a:t>
            </a:r>
            <a:endParaRPr lang="zh-CN" altLang="en-US" sz="14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/>
            <a:endParaRPr lang="zh-CN" altLang="en-US" sz="14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/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桥接网络适用于在同一宿主机上运行的容器。为了在不同Docker</a:t>
            </a:r>
            <a:r>
              <a:rPr lang="en-US" altLang="zh-CN" sz="14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d</a:t>
            </a: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程序主机上运行的容器之间进行通信，可以在OS级别管理路由，也可以使用</a:t>
            </a:r>
            <a:r>
              <a:rPr lang="en-US" altLang="zh-CN" sz="14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overlay</a:t>
            </a: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网络。</a:t>
            </a:r>
            <a:endParaRPr lang="zh-CN" altLang="en-US" sz="1400" dirty="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/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l"/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启动Docker时，会自动创建一个默认的桥接网络</a:t>
            </a:r>
            <a:r>
              <a:rPr lang="en-US" altLang="zh-CN" sz="14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docker0</a:t>
            </a:r>
            <a:r>
              <a:rPr lang="zh-CN" altLang="en-US" sz="14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（也称为bridge），除非创建容器时指定特定网络，否则新启动的容器将连接到它。用户可以创建自定义的网桥网络。注意：用户自定义桥要优于默认桥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623570" y="1158240"/>
            <a:ext cx="139509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bridge</a:t>
            </a:r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驱动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6471920" y="1158240"/>
            <a:ext cx="467296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default bridge  VS. user-defined bridge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6471920" y="1875155"/>
            <a:ext cx="4460240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用户自定义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bridge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提供容器之间的自动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DNS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解析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用户自定义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bridge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提供更好的隔离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容器可以动态的从用户自定义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bridge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添加或移除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每个用户自定义网络都可以创建可配置的桥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default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桥上的容器共享环境变量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Network</a:t>
              </a: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network</a:t>
              </a: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623570" y="1158240"/>
            <a:ext cx="276669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管理一个用户定义</a:t>
            </a:r>
            <a:r>
              <a:rPr lang="en-US" altLang="zh-CN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bridge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623570" y="1875155"/>
            <a:ext cx="6546215" cy="4615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docker network [COMMAND] [OPTIONS] &lt;BRIDGE-NAME&gt;</a:t>
            </a:r>
          </a:p>
          <a:p>
            <a:pPr algn="l"/>
            <a:endParaRPr lang="en-US" altLang="zh-CN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algn="l"/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[COMMAND]</a:t>
            </a:r>
          </a:p>
          <a:p>
            <a:pPr algn="l"/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connect     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将一个容器连接到指定网络</a:t>
            </a:r>
            <a:endParaRPr lang="en-US" altLang="zh-CN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algn="l"/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create      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创建一个网络</a:t>
            </a:r>
            <a:endParaRPr lang="en-US" altLang="zh-CN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algn="l"/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disconnect  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将容器与一个网络断开连接</a:t>
            </a:r>
            <a:endParaRPr lang="en-US" altLang="zh-CN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algn="l"/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inspect     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展示一个或多个容器网络细节</a:t>
            </a:r>
            <a:endParaRPr lang="en-US" altLang="zh-CN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algn="l"/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ls          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列出所有容器网络</a:t>
            </a:r>
            <a:endParaRPr lang="en-US" altLang="zh-CN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algn="l"/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prune       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移除所有未被使用的网络</a:t>
            </a:r>
            <a:endParaRPr lang="en-US" altLang="zh-CN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algn="l"/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rm          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删除一个或多个网络</a:t>
            </a:r>
          </a:p>
          <a:p>
            <a:pPr algn="l"/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algn="l"/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Example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：</a:t>
            </a:r>
          </a:p>
          <a:p>
            <a:pPr algn="l"/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algn="l"/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# 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创建时指定自定义网络</a:t>
            </a:r>
          </a:p>
          <a:p>
            <a:pPr algn="l"/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docker create --name nginx --network my-network nginx</a:t>
            </a:r>
          </a:p>
          <a:p>
            <a:pPr algn="l"/>
            <a:endParaRPr lang="en-US" altLang="zh-CN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algn="l"/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# 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将已有的容器链接到自定义网络</a:t>
            </a:r>
          </a:p>
          <a:p>
            <a:pPr algn="l"/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docker network connect my-network nginx</a:t>
            </a:r>
          </a:p>
          <a:p>
            <a:pPr algn="l"/>
            <a:endParaRPr lang="en-US" altLang="zh-CN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algn="l"/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# 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在网络中移除指定容器</a:t>
            </a:r>
          </a:p>
          <a:p>
            <a:pPr algn="l"/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docker network disconnect my-network nginx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6212205" y="2152015"/>
            <a:ext cx="396049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400" b="1" i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配置系统底层网络基础设施，例如添加、删除桥设备，配置</a:t>
            </a:r>
            <a:r>
              <a:rPr lang="en-US" altLang="zh-CN" sz="1400" b="1" i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netfilter</a:t>
            </a:r>
            <a:r>
              <a:rPr lang="zh-CN" altLang="en-US" sz="1400" b="1" i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规则等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2205" y="3835400"/>
            <a:ext cx="4196715" cy="19939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212205" y="3194685"/>
            <a:ext cx="2227580" cy="30670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l"/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/etc/docker/daemon.json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Network</a:t>
              </a: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network</a:t>
              </a: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623570" y="1158240"/>
            <a:ext cx="208343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Overlay network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623570" y="1804670"/>
            <a:ext cx="555815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overlay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网络驱动在多个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docker daemon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之间创建一个分布式网络。</a:t>
            </a:r>
          </a:p>
        </p:txBody>
      </p:sp>
      <p:sp>
        <p:nvSpPr>
          <p:cNvPr id="2" name="矩形 1"/>
          <p:cNvSpPr/>
          <p:nvPr/>
        </p:nvSpPr>
        <p:spPr>
          <a:xfrm>
            <a:off x="638175" y="3168650"/>
            <a:ext cx="1617345" cy="34925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000">
                <a:latin typeface="微软雅黑" panose="020B0503020204020204" pitchFamily="34" charset="-122"/>
                <a:ea typeface="微软雅黑" panose="020B0503020204020204" pitchFamily="34" charset="-122"/>
              </a:rPr>
              <a:t>docker daemon</a:t>
            </a:r>
          </a:p>
          <a:p>
            <a:pPr algn="ctr"/>
            <a:r>
              <a:rPr lang="en-US" altLang="zh-CN" sz="1000">
                <a:latin typeface="微软雅黑" panose="020B0503020204020204" pitchFamily="34" charset="-122"/>
                <a:ea typeface="微软雅黑" panose="020B0503020204020204" pitchFamily="34" charset="-122"/>
              </a:rPr>
              <a:t>host1 network</a:t>
            </a:r>
          </a:p>
        </p:txBody>
      </p:sp>
      <p:sp>
        <p:nvSpPr>
          <p:cNvPr id="5" name="矩形 4"/>
          <p:cNvSpPr/>
          <p:nvPr/>
        </p:nvSpPr>
        <p:spPr>
          <a:xfrm>
            <a:off x="2453005" y="3168650"/>
            <a:ext cx="1617345" cy="34925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0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docker daemon</a:t>
            </a:r>
            <a:endParaRPr lang="en-US" altLang="zh-CN" sz="10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10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host</a:t>
            </a:r>
            <a:r>
              <a:rPr lang="en-US" sz="10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 network</a:t>
            </a:r>
          </a:p>
        </p:txBody>
      </p:sp>
      <p:sp>
        <p:nvSpPr>
          <p:cNvPr id="6" name="矩形 5"/>
          <p:cNvSpPr/>
          <p:nvPr/>
        </p:nvSpPr>
        <p:spPr>
          <a:xfrm>
            <a:off x="4291965" y="3168650"/>
            <a:ext cx="1617345" cy="34925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000">
                <a:latin typeface="微软雅黑" panose="020B0503020204020204" pitchFamily="34" charset="-122"/>
                <a:ea typeface="微软雅黑" panose="020B0503020204020204" pitchFamily="34" charset="-122"/>
              </a:rPr>
              <a:t>docker daemon</a:t>
            </a:r>
          </a:p>
          <a:p>
            <a:pPr algn="ctr"/>
            <a:r>
              <a:rPr lang="en-US" altLang="zh-CN" sz="1000">
                <a:latin typeface="微软雅黑" panose="020B0503020204020204" pitchFamily="34" charset="-122"/>
                <a:ea typeface="微软雅黑" panose="020B0503020204020204" pitchFamily="34" charset="-122"/>
              </a:rPr>
              <a:t>host3 netowkr</a:t>
            </a:r>
          </a:p>
        </p:txBody>
      </p:sp>
      <p:sp>
        <p:nvSpPr>
          <p:cNvPr id="7" name="矩形 6"/>
          <p:cNvSpPr/>
          <p:nvPr/>
        </p:nvSpPr>
        <p:spPr>
          <a:xfrm>
            <a:off x="623570" y="2818765"/>
            <a:ext cx="5311775" cy="25971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000">
                <a:latin typeface="Times New Roman" panose="02020603050405020304" charset="0"/>
                <a:cs typeface="Times New Roman" panose="02020603050405020304" charset="0"/>
              </a:rPr>
              <a:t>overlay network(docker swarm)</a:t>
            </a:r>
          </a:p>
        </p:txBody>
      </p:sp>
      <p:sp>
        <p:nvSpPr>
          <p:cNvPr id="8" name="矩形 7"/>
          <p:cNvSpPr/>
          <p:nvPr/>
        </p:nvSpPr>
        <p:spPr>
          <a:xfrm>
            <a:off x="638175" y="2306955"/>
            <a:ext cx="1617345" cy="3492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000">
                <a:latin typeface="微软雅黑" panose="020B0503020204020204" pitchFamily="34" charset="-122"/>
                <a:ea typeface="微软雅黑" panose="020B0503020204020204" pitchFamily="34" charset="-122"/>
              </a:rPr>
              <a:t>container01</a:t>
            </a:r>
          </a:p>
        </p:txBody>
      </p:sp>
      <p:sp>
        <p:nvSpPr>
          <p:cNvPr id="9" name="矩形 8"/>
          <p:cNvSpPr/>
          <p:nvPr/>
        </p:nvSpPr>
        <p:spPr>
          <a:xfrm>
            <a:off x="2470785" y="2306955"/>
            <a:ext cx="1617345" cy="3492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000">
                <a:latin typeface="微软雅黑" panose="020B0503020204020204" pitchFamily="34" charset="-122"/>
                <a:ea typeface="微软雅黑" panose="020B0503020204020204" pitchFamily="34" charset="-122"/>
              </a:rPr>
              <a:t>container02</a:t>
            </a:r>
          </a:p>
        </p:txBody>
      </p:sp>
      <p:sp>
        <p:nvSpPr>
          <p:cNvPr id="10" name="矩形 9"/>
          <p:cNvSpPr/>
          <p:nvPr/>
        </p:nvSpPr>
        <p:spPr>
          <a:xfrm>
            <a:off x="4291965" y="2306955"/>
            <a:ext cx="1617345" cy="3492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000">
                <a:latin typeface="微软雅黑" panose="020B0503020204020204" pitchFamily="34" charset="-122"/>
                <a:ea typeface="微软雅黑" panose="020B0503020204020204" pitchFamily="34" charset="-122"/>
              </a:rPr>
              <a:t>container03</a:t>
            </a:r>
          </a:p>
        </p:txBody>
      </p:sp>
      <p:cxnSp>
        <p:nvCxnSpPr>
          <p:cNvPr id="11" name="直接箭头连接符 10"/>
          <p:cNvCxnSpPr>
            <a:stCxn id="8" idx="2"/>
          </p:cNvCxnSpPr>
          <p:nvPr/>
        </p:nvCxnSpPr>
        <p:spPr>
          <a:xfrm>
            <a:off x="1447165" y="2656205"/>
            <a:ext cx="635" cy="16319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>
            <a:stCxn id="9" idx="2"/>
            <a:endCxn id="7" idx="0"/>
          </p:cNvCxnSpPr>
          <p:nvPr/>
        </p:nvCxnSpPr>
        <p:spPr>
          <a:xfrm>
            <a:off x="3279775" y="2656205"/>
            <a:ext cx="0" cy="16256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>
            <a:stCxn id="10" idx="2"/>
          </p:cNvCxnSpPr>
          <p:nvPr/>
        </p:nvCxnSpPr>
        <p:spPr>
          <a:xfrm flipH="1">
            <a:off x="5092065" y="2656205"/>
            <a:ext cx="8890" cy="15303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623570" y="3719830"/>
            <a:ext cx="5558155" cy="181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当初始化一个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docker swarm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集群，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docker daemon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宿主机会创建两个新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network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ingress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，当初创建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service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，未指定用户定义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ingress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，将自动连接至该网络。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ingress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负责集群服务控制及数据流量的传输。</a:t>
            </a:r>
            <a:endParaRPr lang="en-US" altLang="zh-CN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docker_gwbridge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，用以外部访问外部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en-US" altLang="zh-CN" sz="1400" b="1" i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overlay</a:t>
            </a:r>
            <a:r>
              <a:rPr lang="zh-CN" altLang="en-US" sz="1400" b="1" i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网络的创建依赖于</a:t>
            </a:r>
            <a:r>
              <a:rPr lang="en-US" altLang="zh-CN" sz="1400" b="1" i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swarm</a:t>
            </a:r>
            <a:r>
              <a:rPr lang="zh-CN" altLang="en-US" sz="1400" b="1" i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的激活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6502400" y="1804670"/>
            <a:ext cx="555815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l">
              <a:buFont typeface="Arial" panose="020B0604020202020204" pitchFamily="34" charset="0"/>
              <a:buNone/>
            </a:pP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一般情况下是无需设置的，除非对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ingress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网络有特殊需求</a:t>
            </a:r>
            <a:endParaRPr lang="zh-CN" altLang="en-US" sz="1400" b="1" i="1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1465" y="2472690"/>
            <a:ext cx="3763645" cy="1771015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1465" y="4440555"/>
            <a:ext cx="4152900" cy="137160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Network</a:t>
              </a: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network</a:t>
              </a:r>
            </a:p>
          </p:txBody>
        </p:sp>
      </p:grpSp>
      <p:sp>
        <p:nvSpPr>
          <p:cNvPr id="16" name="文本框 15"/>
          <p:cNvSpPr txBox="1"/>
          <p:nvPr/>
        </p:nvSpPr>
        <p:spPr>
          <a:xfrm>
            <a:off x="3913505" y="1938020"/>
            <a:ext cx="3256020" cy="14961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 algn="l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zh-CN" altLang="en-US" sz="1400" b="1" dirty="0">
                <a:latin typeface="宋体" panose="02010600030101010101" pitchFamily="2" charset="-122"/>
                <a:ea typeface="宋体" panose="02010600030101010101" pitchFamily="2" charset="-122"/>
                <a:sym typeface="+mn-ea"/>
                <a:hlinkClick r:id="rId2"/>
              </a:rPr>
              <a:t>实验 </a:t>
            </a:r>
            <a:r>
              <a:rPr lang="en-US" altLang="zh-CN" sz="1400" b="1" dirty="0">
                <a:latin typeface="宋体" panose="02010600030101010101" pitchFamily="2" charset="-122"/>
                <a:ea typeface="宋体" panose="02010600030101010101" pitchFamily="2" charset="-122"/>
                <a:sym typeface="+mn-ea"/>
                <a:hlinkClick r:id="rId2"/>
              </a:rPr>
              <a:t>docker-006 </a:t>
            </a:r>
            <a:r>
              <a:rPr lang="zh-CN" altLang="en-US" sz="1400" b="1" dirty="0">
                <a:latin typeface="宋体" panose="02010600030101010101" pitchFamily="2" charset="-122"/>
                <a:ea typeface="宋体" panose="02010600030101010101" pitchFamily="2" charset="-122"/>
                <a:sym typeface="+mn-ea"/>
                <a:hlinkClick r:id="rId2"/>
              </a:rPr>
              <a:t>桥接网络实验</a:t>
            </a:r>
            <a:endParaRPr lang="zh-CN" altLang="en-US" sz="1400" b="1" dirty="0"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pPr marL="285750" indent="-285750" algn="l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zh-CN" altLang="en-US" sz="1400" b="1" dirty="0">
                <a:latin typeface="宋体" panose="02010600030101010101" pitchFamily="2" charset="-122"/>
                <a:ea typeface="宋体" panose="02010600030101010101" pitchFamily="2" charset="-122"/>
                <a:sym typeface="+mn-ea"/>
                <a:hlinkClick r:id="rId3"/>
              </a:rPr>
              <a:t>实验 </a:t>
            </a:r>
            <a:r>
              <a:rPr lang="en-US" altLang="zh-CN" sz="1400" b="1" dirty="0">
                <a:latin typeface="宋体" panose="02010600030101010101" pitchFamily="2" charset="-122"/>
                <a:ea typeface="宋体" panose="02010600030101010101" pitchFamily="2" charset="-122"/>
                <a:sym typeface="+mn-ea"/>
                <a:hlinkClick r:id="rId3"/>
              </a:rPr>
              <a:t>docker-007 host</a:t>
            </a:r>
            <a:r>
              <a:rPr lang="zh-CN" altLang="en-US" sz="1400" b="1" dirty="0">
                <a:latin typeface="宋体" panose="02010600030101010101" pitchFamily="2" charset="-122"/>
                <a:ea typeface="宋体" panose="02010600030101010101" pitchFamily="2" charset="-122"/>
                <a:sym typeface="+mn-ea"/>
                <a:hlinkClick r:id="rId3"/>
              </a:rPr>
              <a:t>网络实验</a:t>
            </a:r>
            <a:endParaRPr lang="zh-CN" altLang="en-US" sz="1400" b="1" dirty="0"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pPr marL="285750" indent="-285750" algn="l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zh-CN" altLang="en-US" sz="1400" b="1" dirty="0">
                <a:latin typeface="宋体" panose="02010600030101010101" pitchFamily="2" charset="-122"/>
                <a:ea typeface="宋体" panose="02010600030101010101" pitchFamily="2" charset="-122"/>
                <a:sym typeface="+mn-ea"/>
                <a:hlinkClick r:id="rId4"/>
              </a:rPr>
              <a:t>实验 </a:t>
            </a:r>
            <a:r>
              <a:rPr lang="en-US" altLang="zh-CN" sz="1400" b="1" dirty="0">
                <a:latin typeface="宋体" panose="02010600030101010101" pitchFamily="2" charset="-122"/>
                <a:ea typeface="宋体" panose="02010600030101010101" pitchFamily="2" charset="-122"/>
                <a:sym typeface="+mn-ea"/>
                <a:hlinkClick r:id="rId4"/>
              </a:rPr>
              <a:t>docker-008 Overlay</a:t>
            </a:r>
            <a:r>
              <a:rPr lang="zh-CN" altLang="en-US" sz="1400" b="1" dirty="0">
                <a:latin typeface="宋体" panose="02010600030101010101" pitchFamily="2" charset="-122"/>
                <a:ea typeface="宋体" panose="02010600030101010101" pitchFamily="2" charset="-122"/>
                <a:sym typeface="+mn-ea"/>
                <a:hlinkClick r:id="rId4"/>
              </a:rPr>
              <a:t>网络实验</a:t>
            </a:r>
            <a:endParaRPr lang="zh-CN" altLang="en-US" sz="1400" b="1" dirty="0"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pPr marL="285750" indent="-285750" algn="l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zh-CN" altLang="en-US" sz="1400" b="1" dirty="0">
                <a:latin typeface="宋体" panose="02010600030101010101" pitchFamily="2" charset="-122"/>
                <a:ea typeface="宋体" panose="02010600030101010101" pitchFamily="2" charset="-122"/>
                <a:sym typeface="+mn-ea"/>
                <a:hlinkClick r:id="rId5"/>
              </a:rPr>
              <a:t>实验 </a:t>
            </a:r>
            <a:r>
              <a:rPr lang="en-US" altLang="zh-CN" sz="1400" b="1" dirty="0">
                <a:latin typeface="宋体" panose="02010600030101010101" pitchFamily="2" charset="-122"/>
                <a:ea typeface="宋体" panose="02010600030101010101" pitchFamily="2" charset="-122"/>
                <a:sym typeface="+mn-ea"/>
                <a:hlinkClick r:id="rId5"/>
              </a:rPr>
              <a:t>docker-009 </a:t>
            </a:r>
            <a:r>
              <a:rPr lang="en-US" altLang="zh-CN" sz="1400" b="1" dirty="0" err="1">
                <a:latin typeface="宋体" panose="02010600030101010101" pitchFamily="2" charset="-122"/>
                <a:ea typeface="宋体" panose="02010600030101010101" pitchFamily="2" charset="-122"/>
                <a:sym typeface="+mn-ea"/>
                <a:hlinkClick r:id="rId5"/>
              </a:rPr>
              <a:t>Macvlan</a:t>
            </a:r>
            <a:r>
              <a:rPr lang="zh-CN" altLang="en-US" sz="1400" b="1" dirty="0">
                <a:latin typeface="宋体" panose="02010600030101010101" pitchFamily="2" charset="-122"/>
                <a:ea typeface="宋体" panose="02010600030101010101" pitchFamily="2" charset="-122"/>
                <a:sym typeface="+mn-ea"/>
                <a:hlinkClick r:id="rId5"/>
              </a:rPr>
              <a:t>网络实验</a:t>
            </a:r>
            <a:endParaRPr lang="zh-CN" altLang="en-US" sz="1400" b="1" dirty="0"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文本框 27"/>
          <p:cNvSpPr txBox="1"/>
          <p:nvPr/>
        </p:nvSpPr>
        <p:spPr>
          <a:xfrm>
            <a:off x="3830955" y="695960"/>
            <a:ext cx="7027545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algn="ctr"/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service --replicas=3</a:t>
            </a:r>
          </a:p>
        </p:txBody>
      </p:sp>
      <p:sp>
        <p:nvSpPr>
          <p:cNvPr id="7" name="矩形 6"/>
          <p:cNvSpPr/>
          <p:nvPr/>
        </p:nvSpPr>
        <p:spPr>
          <a:xfrm>
            <a:off x="7762240" y="3581400"/>
            <a:ext cx="1715770" cy="14763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七边形 10"/>
          <p:cNvSpPr/>
          <p:nvPr/>
        </p:nvSpPr>
        <p:spPr>
          <a:xfrm>
            <a:off x="5591810" y="3964940"/>
            <a:ext cx="671195" cy="709295"/>
          </a:xfrm>
          <a:prstGeom prst="heptago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1</a:t>
            </a:r>
          </a:p>
        </p:txBody>
      </p:sp>
      <p:sp>
        <p:nvSpPr>
          <p:cNvPr id="12" name="矩形 11"/>
          <p:cNvSpPr/>
          <p:nvPr/>
        </p:nvSpPr>
        <p:spPr>
          <a:xfrm>
            <a:off x="5238115" y="3639185"/>
            <a:ext cx="1715770" cy="14763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七边形 12"/>
          <p:cNvSpPr/>
          <p:nvPr/>
        </p:nvSpPr>
        <p:spPr>
          <a:xfrm>
            <a:off x="2790190" y="3964940"/>
            <a:ext cx="671195" cy="709295"/>
          </a:xfrm>
          <a:prstGeom prst="heptago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1</a:t>
            </a:r>
          </a:p>
        </p:txBody>
      </p:sp>
      <p:sp>
        <p:nvSpPr>
          <p:cNvPr id="14" name="七边形 13"/>
          <p:cNvSpPr/>
          <p:nvPr/>
        </p:nvSpPr>
        <p:spPr>
          <a:xfrm>
            <a:off x="5822315" y="4022725"/>
            <a:ext cx="671195" cy="709295"/>
          </a:xfrm>
          <a:prstGeom prst="heptago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1</a:t>
            </a:r>
          </a:p>
        </p:txBody>
      </p:sp>
      <p:sp>
        <p:nvSpPr>
          <p:cNvPr id="15" name="七边形 14"/>
          <p:cNvSpPr/>
          <p:nvPr/>
        </p:nvSpPr>
        <p:spPr>
          <a:xfrm>
            <a:off x="3063875" y="3964940"/>
            <a:ext cx="671195" cy="709295"/>
          </a:xfrm>
          <a:prstGeom prst="heptago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1</a:t>
            </a:r>
          </a:p>
        </p:txBody>
      </p:sp>
      <p:sp>
        <p:nvSpPr>
          <p:cNvPr id="17" name="矩形 16"/>
          <p:cNvSpPr/>
          <p:nvPr/>
        </p:nvSpPr>
        <p:spPr>
          <a:xfrm>
            <a:off x="2456815" y="3660775"/>
            <a:ext cx="1715770" cy="14763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七边形 9"/>
          <p:cNvSpPr/>
          <p:nvPr/>
        </p:nvSpPr>
        <p:spPr>
          <a:xfrm>
            <a:off x="3063875" y="3964940"/>
            <a:ext cx="671195" cy="709295"/>
          </a:xfrm>
          <a:prstGeom prst="heptago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1</a:t>
            </a:r>
          </a:p>
        </p:txBody>
      </p:sp>
      <p:sp>
        <p:nvSpPr>
          <p:cNvPr id="21" name="七边形 20"/>
          <p:cNvSpPr/>
          <p:nvPr/>
        </p:nvSpPr>
        <p:spPr>
          <a:xfrm>
            <a:off x="8284845" y="3964940"/>
            <a:ext cx="671195" cy="709295"/>
          </a:xfrm>
          <a:prstGeom prst="heptago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1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7334250" y="2510273"/>
            <a:ext cx="3762375" cy="672178"/>
            <a:chOff x="5715000" y="1581359"/>
            <a:chExt cx="3762375" cy="672178"/>
          </a:xfrm>
        </p:grpSpPr>
        <p:grpSp>
          <p:nvGrpSpPr>
            <p:cNvPr id="7" name="组合 6"/>
            <p:cNvGrpSpPr/>
            <p:nvPr/>
          </p:nvGrpSpPr>
          <p:grpSpPr>
            <a:xfrm>
              <a:off x="5715000" y="1581359"/>
              <a:ext cx="381000" cy="381000"/>
              <a:chOff x="-695325" y="2305050"/>
              <a:chExt cx="1028700" cy="1028700"/>
            </a:xfrm>
          </p:grpSpPr>
          <p:cxnSp>
            <p:nvCxnSpPr>
              <p:cNvPr id="3" name="直接连接符 2"/>
              <p:cNvCxnSpPr/>
              <p:nvPr/>
            </p:nvCxnSpPr>
            <p:spPr>
              <a:xfrm>
                <a:off x="-695325" y="2305050"/>
                <a:ext cx="10287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直接连接符 5"/>
              <p:cNvCxnSpPr/>
              <p:nvPr/>
            </p:nvCxnSpPr>
            <p:spPr>
              <a:xfrm rot="16200000">
                <a:off x="-1209675" y="2819400"/>
                <a:ext cx="10287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文本框 8"/>
            <p:cNvSpPr txBox="1"/>
            <p:nvPr/>
          </p:nvSpPr>
          <p:spPr>
            <a:xfrm>
              <a:off x="5800725" y="1669972"/>
              <a:ext cx="3676650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>
                  <a:solidFill>
                    <a:schemeClr val="bg1"/>
                  </a:solidFill>
                </a:rPr>
                <a:t>docker storage</a:t>
              </a:r>
            </a:p>
          </p:txBody>
        </p:sp>
      </p:grp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Storage</a:t>
              </a: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storage</a:t>
              </a: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623570" y="1158240"/>
            <a:ext cx="6400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概要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623570" y="1614805"/>
            <a:ext cx="5558155" cy="3752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70000"/>
              </a:lnSpc>
            </a:pP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默认情况下容器内的所有数据都存储在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container layer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，也就是说：</a:t>
            </a:r>
          </a:p>
          <a:p>
            <a:pPr marL="285750" indent="-285750" algn="l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容器删除后，数据无法留存</a:t>
            </a:r>
          </a:p>
          <a:p>
            <a:pPr marL="285750" indent="-285750" algn="l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强依赖容器所在宿主，无法随意迁移</a:t>
            </a:r>
          </a:p>
          <a:p>
            <a:pPr marL="285750" indent="-285750" algn="l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依赖于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kernel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提供的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union filesystem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，与数据卷相比，性能差</a:t>
            </a:r>
          </a:p>
          <a:p>
            <a:pPr indent="0" algn="l">
              <a:lnSpc>
                <a:spcPct val="170000"/>
              </a:lnSpc>
              <a:buFont typeface="Arial" panose="020B0604020202020204" pitchFamily="34" charset="0"/>
              <a:buNone/>
            </a:pP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为了进行数据持久化，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docker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提供了两种持久化方案：</a:t>
            </a:r>
          </a:p>
          <a:p>
            <a:pPr marL="285750" indent="-285750" algn="l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US" altLang="zh-CN" sz="14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bind mount</a:t>
            </a:r>
          </a:p>
          <a:p>
            <a:pPr marL="285750" indent="-285750" algn="l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US" altLang="zh-CN" sz="14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volume</a:t>
            </a:r>
          </a:p>
          <a:p>
            <a:pPr indent="0" algn="l">
              <a:lnSpc>
                <a:spcPct val="170000"/>
              </a:lnSpc>
              <a:buFont typeface="Arial" panose="020B0604020202020204" pitchFamily="34" charset="0"/>
              <a:buNone/>
            </a:pP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无论使用了那种存储方式，在容器内看起来都是一样的</a:t>
            </a:r>
          </a:p>
          <a:p>
            <a:pPr indent="0" algn="l">
              <a:lnSpc>
                <a:spcPct val="170000"/>
              </a:lnSpc>
              <a:buFont typeface="Arial" panose="020B0604020202020204" pitchFamily="34" charset="0"/>
              <a:buNone/>
            </a:pP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volume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由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docker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管理，其他进程无法修改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volume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的数据</a:t>
            </a:r>
          </a:p>
          <a:p>
            <a:pPr indent="0" algn="l">
              <a:lnSpc>
                <a:spcPct val="170000"/>
              </a:lnSpc>
              <a:buFont typeface="Arial" panose="020B0604020202020204" pitchFamily="34" charset="0"/>
              <a:buNone/>
            </a:pP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bind mount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使用文件系统内任意路径，其他进程可以修改对应的数据</a:t>
            </a: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08470" y="2087245"/>
            <a:ext cx="4772025" cy="2428875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Storage</a:t>
              </a: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storage</a:t>
              </a: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623570" y="1158240"/>
            <a:ext cx="105346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Volume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623570" y="1614805"/>
            <a:ext cx="4820285" cy="3752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70000"/>
              </a:lnSpc>
            </a:pP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volume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有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dockerd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创建和管理，可以使用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docker volue create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命令或随容器和服务创建时自动创建。</a:t>
            </a:r>
          </a:p>
          <a:p>
            <a:pPr algn="l">
              <a:lnSpc>
                <a:spcPct val="170000"/>
              </a:lnSpc>
            </a:pP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创建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volume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，其挂在给容器的过程与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bind mount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并没有什么差异，只是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volume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是由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docker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管理，从宿主机和的核心文件系统中被隔离了出来。</a:t>
            </a:r>
          </a:p>
          <a:p>
            <a:pPr algn="l">
              <a:lnSpc>
                <a:spcPct val="170000"/>
              </a:lnSpc>
            </a:pP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一个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volume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可以同时挂载给多个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container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，没有在运行容器使用该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volume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时，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volume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仍然留存不会被自动删除，可以使用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docker voluem prune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。</a:t>
            </a:r>
          </a:p>
          <a:p>
            <a:pPr algn="l">
              <a:lnSpc>
                <a:spcPct val="170000"/>
              </a:lnSpc>
            </a:pP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volume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可以是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named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或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anonymous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，二者行为没有差别。</a:t>
            </a:r>
          </a:p>
          <a:p>
            <a:pPr algn="l">
              <a:lnSpc>
                <a:spcPct val="170000"/>
              </a:lnSpc>
            </a:pP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volume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支持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volume drivers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，用以连接远程或云存储系统。</a:t>
            </a: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8490" y="1687830"/>
            <a:ext cx="4772025" cy="2428875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Storage</a:t>
              </a: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storage</a:t>
              </a: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623570" y="1158240"/>
            <a:ext cx="155067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Bind Mount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623570" y="1614805"/>
            <a:ext cx="4820285" cy="2654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70000"/>
              </a:lnSpc>
            </a:pPr>
            <a:r>
              <a:rPr 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Bind Mount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在早期的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docker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版本中就已经得到了应用，与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volume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相比，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bind mount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功能有限。</a:t>
            </a:r>
          </a:p>
          <a:p>
            <a:pPr algn="l">
              <a:lnSpc>
                <a:spcPct val="170000"/>
              </a:lnSpc>
            </a:pP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通过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bind mount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挂载到容器中的文件或目录，需要与文件或目录的系统绝对路径相关联。</a:t>
            </a:r>
          </a:p>
          <a:p>
            <a:pPr algn="l">
              <a:lnSpc>
                <a:spcPct val="170000"/>
              </a:lnSpc>
            </a:pP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bind mount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有较好的性能，但依赖于文件系统的目录结构。</a:t>
            </a:r>
          </a:p>
          <a:p>
            <a:pPr algn="l">
              <a:lnSpc>
                <a:spcPct val="170000"/>
              </a:lnSpc>
            </a:pP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bind mount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存储不可以使用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Docker CLI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进行管理，推荐使用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Volume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。</a:t>
            </a: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8490" y="1687830"/>
            <a:ext cx="4772025" cy="242887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623570" y="4570095"/>
            <a:ext cx="338645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tmpfs mounts/named pipes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Storage</a:t>
              </a: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storage</a:t>
              </a: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567055" y="1928495"/>
            <a:ext cx="195072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volume</a:t>
            </a:r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适用场景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567055" y="2374900"/>
            <a:ext cx="4820285" cy="3752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l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多容器共享数据</a:t>
            </a:r>
          </a:p>
          <a:p>
            <a:pPr marL="171450" indent="-171450" algn="l">
              <a:lnSpc>
                <a:spcPct val="17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配置与运行环境解耦</a:t>
            </a:r>
          </a:p>
          <a:p>
            <a:pPr marL="171450" indent="-171450" algn="l">
              <a:lnSpc>
                <a:spcPct val="17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当希望使用远程或云存储时</a:t>
            </a:r>
          </a:p>
          <a:p>
            <a:pPr marL="171450" indent="-171450" algn="l">
              <a:lnSpc>
                <a:spcPct val="17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当需要对数据进行备份、恢复、合并</a:t>
            </a:r>
          </a:p>
          <a:p>
            <a:pPr marL="171450" indent="-171450" algn="l">
              <a:lnSpc>
                <a:spcPct val="17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Docker Desktop volume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通过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Linux VM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提供低延迟高吞吐的高性能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I/O</a:t>
            </a:r>
          </a:p>
          <a:p>
            <a:pPr marL="171450" indent="-171450" algn="l">
              <a:lnSpc>
                <a:spcPct val="17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Docker Desktop volume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通过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Linux VM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实现本地文件系统管理</a:t>
            </a:r>
          </a:p>
          <a:p>
            <a:pPr marL="171450" indent="-171450" algn="l">
              <a:lnSpc>
                <a:spcPct val="170000"/>
              </a:lnSpc>
              <a:buClrTx/>
              <a:buSzTx/>
              <a:buFont typeface="Arial" panose="020B0604020202020204" pitchFamily="34" charset="0"/>
              <a:buChar char="•"/>
            </a:pP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indent="0" algn="l">
              <a:lnSpc>
                <a:spcPct val="170000"/>
              </a:lnSpc>
              <a:buClrTx/>
              <a:buSzTx/>
              <a:buFont typeface="Arial" panose="020B0604020202020204" pitchFamily="34" charset="0"/>
              <a:buNone/>
            </a:pP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  <a:hlinkClick r:id="rId3" action="ppaction://hlinkfile"/>
              </a:rPr>
              <a:t>实验 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  <a:hlinkClick r:id="rId3" action="ppaction://hlinkfile"/>
              </a:rPr>
              <a:t>docker-010</a:t>
            </a:r>
            <a:endParaRPr lang="en-US" altLang="zh-CN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838315" y="1928495"/>
            <a:ext cx="245046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en-US" altLang="zh-CN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bind mount</a:t>
            </a:r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适用场景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6838315" y="2374900"/>
            <a:ext cx="4820285" cy="11893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 algn="l">
              <a:lnSpc>
                <a:spcPct val="17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从宿主机共享配置文件给容器</a:t>
            </a:r>
          </a:p>
          <a:p>
            <a:pPr marL="171450" indent="-171450" algn="l">
              <a:lnSpc>
                <a:spcPct val="17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共享源码</a:t>
            </a:r>
          </a:p>
          <a:p>
            <a:pPr marL="171450" indent="-171450" algn="l">
              <a:lnSpc>
                <a:spcPct val="17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目录结构一致性要求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</a:t>
              </a:r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镜像</a:t>
              </a: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image</a:t>
              </a:r>
            </a:p>
          </p:txBody>
        </p:sp>
      </p:grpSp>
      <p:pic>
        <p:nvPicPr>
          <p:cNvPr id="11" name="图片 10" descr="303b32313537303832373bcecabac5"/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20100000">
            <a:off x="932815" y="1626235"/>
            <a:ext cx="914400" cy="91440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1739900" y="1899285"/>
            <a:ext cx="64262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</a:rPr>
              <a:t>重要</a:t>
            </a:r>
          </a:p>
        </p:txBody>
      </p:sp>
      <p:sp>
        <p:nvSpPr>
          <p:cNvPr id="34" name="文本框 33"/>
          <p:cNvSpPr txBox="1"/>
          <p:nvPr/>
        </p:nvSpPr>
        <p:spPr>
          <a:xfrm>
            <a:off x="2973705" y="1899285"/>
            <a:ext cx="156210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</a:rPr>
              <a:t>不仅限于使用</a:t>
            </a:r>
          </a:p>
        </p:txBody>
      </p:sp>
      <p:sp>
        <p:nvSpPr>
          <p:cNvPr id="35" name="文本框 34"/>
          <p:cNvSpPr txBox="1"/>
          <p:nvPr/>
        </p:nvSpPr>
        <p:spPr>
          <a:xfrm>
            <a:off x="4906010" y="1899285"/>
            <a:ext cx="133223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</a:rPr>
              <a:t>更重于构建</a:t>
            </a:r>
          </a:p>
        </p:txBody>
      </p:sp>
      <p:sp>
        <p:nvSpPr>
          <p:cNvPr id="36" name="立方体 35"/>
          <p:cNvSpPr/>
          <p:nvPr/>
        </p:nvSpPr>
        <p:spPr>
          <a:xfrm>
            <a:off x="1395730" y="4226560"/>
            <a:ext cx="2881630" cy="46609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CentOS Base</a:t>
            </a:r>
          </a:p>
        </p:txBody>
      </p:sp>
      <p:sp>
        <p:nvSpPr>
          <p:cNvPr id="37" name="立方体 36"/>
          <p:cNvSpPr/>
          <p:nvPr/>
        </p:nvSpPr>
        <p:spPr>
          <a:xfrm>
            <a:off x="1395730" y="3760470"/>
            <a:ext cx="2881630" cy="46609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environment</a:t>
            </a:r>
          </a:p>
        </p:txBody>
      </p:sp>
      <p:sp>
        <p:nvSpPr>
          <p:cNvPr id="39" name="立方体 38"/>
          <p:cNvSpPr/>
          <p:nvPr/>
        </p:nvSpPr>
        <p:spPr>
          <a:xfrm>
            <a:off x="1395730" y="3409315"/>
            <a:ext cx="2881630" cy="46609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custom libs</a:t>
            </a:r>
          </a:p>
        </p:txBody>
      </p:sp>
      <p:sp>
        <p:nvSpPr>
          <p:cNvPr id="40" name="立方体 39"/>
          <p:cNvSpPr/>
          <p:nvPr/>
        </p:nvSpPr>
        <p:spPr>
          <a:xfrm>
            <a:off x="1396365" y="3037840"/>
            <a:ext cx="2881630" cy="46609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/>
              <a:t>APP</a:t>
            </a:r>
          </a:p>
        </p:txBody>
      </p:sp>
      <p:sp>
        <p:nvSpPr>
          <p:cNvPr id="42" name="圆角矩形 41"/>
          <p:cNvSpPr/>
          <p:nvPr/>
        </p:nvSpPr>
        <p:spPr>
          <a:xfrm>
            <a:off x="6903720" y="1835150"/>
            <a:ext cx="3823335" cy="1896745"/>
          </a:xfrm>
          <a:prstGeom prst="roundRect">
            <a:avLst/>
          </a:prstGeom>
          <a:ln>
            <a:prstDash val="lgDashDot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圆角矩形 42"/>
          <p:cNvSpPr/>
          <p:nvPr/>
        </p:nvSpPr>
        <p:spPr>
          <a:xfrm>
            <a:off x="6903720" y="4130675"/>
            <a:ext cx="3823335" cy="1896745"/>
          </a:xfrm>
          <a:prstGeom prst="roundRect">
            <a:avLst/>
          </a:prstGeom>
          <a:ln>
            <a:prstDash val="lgDashDot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文本框 43"/>
          <p:cNvSpPr txBox="1"/>
          <p:nvPr/>
        </p:nvSpPr>
        <p:spPr>
          <a:xfrm>
            <a:off x="6903720" y="2021205"/>
            <a:ext cx="14452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DOCKERHUB</a:t>
            </a:r>
          </a:p>
        </p:txBody>
      </p:sp>
      <p:sp>
        <p:nvSpPr>
          <p:cNvPr id="45" name="文本框 44"/>
          <p:cNvSpPr txBox="1"/>
          <p:nvPr/>
        </p:nvSpPr>
        <p:spPr>
          <a:xfrm>
            <a:off x="6903720" y="4385945"/>
            <a:ext cx="187261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PRIVATE REGISTRY</a:t>
            </a:r>
          </a:p>
        </p:txBody>
      </p:sp>
      <p:sp>
        <p:nvSpPr>
          <p:cNvPr id="46" name="文本框 45"/>
          <p:cNvSpPr txBox="1"/>
          <p:nvPr/>
        </p:nvSpPr>
        <p:spPr>
          <a:xfrm>
            <a:off x="1118235" y="4692650"/>
            <a:ext cx="4965700" cy="20300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en-US" altLang="zh-CN"/>
              <a:t>[image name] = [repository]:[tag]</a:t>
            </a:r>
          </a:p>
          <a:p>
            <a:pPr algn="l"/>
            <a:endParaRPr lang="en-US" altLang="zh-CN"/>
          </a:p>
          <a:p>
            <a:pPr algn="l"/>
            <a:endParaRPr lang="en-US" altLang="zh-CN"/>
          </a:p>
          <a:p>
            <a:pPr algn="l"/>
            <a:r>
              <a:rPr lang="en-US" altLang="zh-CN"/>
              <a:t>lzcy5151/redis	sha9903up2903i423i</a:t>
            </a:r>
          </a:p>
          <a:p>
            <a:pPr algn="l"/>
            <a:r>
              <a:rPr lang="en-US" altLang="zh-CN"/>
              <a:t>lzcy5151/redis:v1.0	</a:t>
            </a:r>
            <a:r>
              <a:rPr lang="en-US" altLang="zh-CN">
                <a:sym typeface="+mn-ea"/>
              </a:rPr>
              <a:t>sha9903up2903i423i</a:t>
            </a:r>
          </a:p>
          <a:p>
            <a:pPr algn="l"/>
            <a:r>
              <a:rPr lang="en-US" altLang="zh-CN">
                <a:sym typeface="+mn-ea"/>
              </a:rPr>
              <a:t>lzcy5151/redis:v2.0	sha9903upsdfsfsfsdd</a:t>
            </a:r>
            <a:endParaRPr lang="en-US" altLang="zh-CN"/>
          </a:p>
          <a:p>
            <a:pPr algn="l"/>
            <a:endParaRPr lang="en-US" altLang="zh-CN"/>
          </a:p>
        </p:txBody>
      </p:sp>
      <p:sp>
        <p:nvSpPr>
          <p:cNvPr id="47" name="文本框 46"/>
          <p:cNvSpPr txBox="1"/>
          <p:nvPr/>
        </p:nvSpPr>
        <p:spPr>
          <a:xfrm>
            <a:off x="5210810" y="3484880"/>
            <a:ext cx="10972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完全符合</a:t>
            </a:r>
          </a:p>
          <a:p>
            <a:pPr algn="ctr"/>
            <a:r>
              <a:rPr lang="en-US" altLang="zh-CN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UFS</a:t>
            </a:r>
            <a:r>
              <a:rPr lang="zh-CN" altLang="en-US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原理</a:t>
            </a:r>
          </a:p>
        </p:txBody>
      </p:sp>
      <p:pic>
        <p:nvPicPr>
          <p:cNvPr id="49" name="图片 4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6935" y="2431415"/>
            <a:ext cx="1024255" cy="440055"/>
          </a:xfrm>
          <a:prstGeom prst="rect">
            <a:avLst/>
          </a:prstGeom>
        </p:spPr>
      </p:pic>
      <p:pic>
        <p:nvPicPr>
          <p:cNvPr id="50" name="图片 4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76335" y="2379345"/>
            <a:ext cx="1082040" cy="492125"/>
          </a:xfrm>
          <a:prstGeom prst="rect">
            <a:avLst/>
          </a:prstGeom>
        </p:spPr>
      </p:pic>
      <p:pic>
        <p:nvPicPr>
          <p:cNvPr id="51" name="图片 5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69810" y="3037840"/>
            <a:ext cx="739140" cy="559435"/>
          </a:xfrm>
          <a:prstGeom prst="rect">
            <a:avLst/>
          </a:prstGeom>
        </p:spPr>
      </p:pic>
      <p:pic>
        <p:nvPicPr>
          <p:cNvPr id="52" name="图片 5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688705" y="3101975"/>
            <a:ext cx="1257300" cy="495300"/>
          </a:xfrm>
          <a:prstGeom prst="rect">
            <a:avLst/>
          </a:prstGeom>
        </p:spPr>
      </p:pic>
      <p:sp>
        <p:nvSpPr>
          <p:cNvPr id="53" name="矩形 52"/>
          <p:cNvSpPr/>
          <p:nvPr/>
        </p:nvSpPr>
        <p:spPr>
          <a:xfrm>
            <a:off x="7236460" y="4865370"/>
            <a:ext cx="1451610" cy="4273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/>
              <a:t>myApp1:v1.0.0</a:t>
            </a:r>
          </a:p>
        </p:txBody>
      </p:sp>
      <p:sp>
        <p:nvSpPr>
          <p:cNvPr id="55" name="矩形 54"/>
          <p:cNvSpPr/>
          <p:nvPr/>
        </p:nvSpPr>
        <p:spPr>
          <a:xfrm>
            <a:off x="7226935" y="5420360"/>
            <a:ext cx="1451610" cy="4273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/>
              <a:t>myApp1:v1.0.1</a:t>
            </a:r>
          </a:p>
        </p:txBody>
      </p:sp>
      <p:sp>
        <p:nvSpPr>
          <p:cNvPr id="56" name="矩形 55"/>
          <p:cNvSpPr/>
          <p:nvPr/>
        </p:nvSpPr>
        <p:spPr>
          <a:xfrm>
            <a:off x="8951595" y="4865370"/>
            <a:ext cx="1451610" cy="4273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/>
              <a:t>myApp2:v1.0.1</a:t>
            </a:r>
          </a:p>
        </p:txBody>
      </p:sp>
      <p:sp>
        <p:nvSpPr>
          <p:cNvPr id="57" name="矩形 56"/>
          <p:cNvSpPr/>
          <p:nvPr/>
        </p:nvSpPr>
        <p:spPr>
          <a:xfrm>
            <a:off x="8951595" y="5420360"/>
            <a:ext cx="1451610" cy="4273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/>
              <a:t>myApp3:v1.0.1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5715000" y="1390650"/>
            <a:ext cx="762000" cy="762000"/>
            <a:chOff x="-695325" y="2305050"/>
            <a:chExt cx="1028700" cy="1028700"/>
          </a:xfrm>
        </p:grpSpPr>
        <p:cxnSp>
          <p:nvCxnSpPr>
            <p:cNvPr id="3" name="直接连接符 2"/>
            <p:cNvCxnSpPr/>
            <p:nvPr/>
          </p:nvCxnSpPr>
          <p:spPr>
            <a:xfrm>
              <a:off x="-695325" y="2305050"/>
              <a:ext cx="10287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/>
            <p:cNvCxnSpPr/>
            <p:nvPr/>
          </p:nvCxnSpPr>
          <p:spPr>
            <a:xfrm rot="16200000">
              <a:off x="-1209675" y="2819400"/>
              <a:ext cx="10287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文本框 7"/>
          <p:cNvSpPr txBox="1"/>
          <p:nvPr/>
        </p:nvSpPr>
        <p:spPr>
          <a:xfrm>
            <a:off x="5991225" y="1457325"/>
            <a:ext cx="5826125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6600" b="1" dirty="0">
                <a:solidFill>
                  <a:schemeClr val="bg1"/>
                </a:solidFill>
                <a:sym typeface="+mn-ea"/>
              </a:rPr>
              <a:t>Docker Base</a:t>
            </a:r>
            <a:endParaRPr lang="zh-CN" altLang="en-US" sz="6600" b="1" dirty="0">
              <a:solidFill>
                <a:schemeClr val="bg1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638799" y="2565322"/>
            <a:ext cx="46672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CN" altLang="en-US" sz="32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感谢观看 </a:t>
            </a:r>
            <a:r>
              <a:rPr lang="en-US" altLang="zh-CN" sz="32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5715000" y="3917421"/>
            <a:ext cx="140843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讲师：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@</a:t>
            </a:r>
            <a:r>
              <a:rPr 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刘智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</a:t>
              </a:r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镜像</a:t>
              </a: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image</a:t>
              </a:r>
            </a:p>
          </p:txBody>
        </p:sp>
      </p:grpSp>
      <p:sp>
        <p:nvSpPr>
          <p:cNvPr id="34" name="文本框 33"/>
          <p:cNvSpPr txBox="1"/>
          <p:nvPr/>
        </p:nvSpPr>
        <p:spPr>
          <a:xfrm>
            <a:off x="610235" y="1914525"/>
            <a:ext cx="330073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hlinkClick r:id="rId3" action="ppaction://hlinkfile"/>
              </a:rPr>
              <a:t>实验 </a:t>
            </a:r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  <a:hlinkClick r:id="rId3" action="ppaction://hlinkfile"/>
              </a:rPr>
              <a:t>docker-001 hello-world</a:t>
            </a:r>
            <a:endParaRPr lang="en-US" altLang="zh-CN" b="1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7735" y="3281045"/>
            <a:ext cx="9134475" cy="71437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836930" y="3731260"/>
            <a:ext cx="1451610" cy="296545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圆角矩形标注 4"/>
          <p:cNvSpPr/>
          <p:nvPr/>
        </p:nvSpPr>
        <p:spPr>
          <a:xfrm>
            <a:off x="588645" y="4305935"/>
            <a:ext cx="1114425" cy="380365"/>
          </a:xfrm>
          <a:prstGeom prst="wedgeRoundRectCallout">
            <a:avLst>
              <a:gd name="adj1" fmla="val -9125"/>
              <a:gd name="adj2" fmla="val -127868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</a:rPr>
              <a:t>镜像名称</a:t>
            </a:r>
          </a:p>
        </p:txBody>
      </p:sp>
      <p:sp>
        <p:nvSpPr>
          <p:cNvPr id="6" name="矩形 5"/>
          <p:cNvSpPr/>
          <p:nvPr/>
        </p:nvSpPr>
        <p:spPr>
          <a:xfrm>
            <a:off x="2784475" y="3698875"/>
            <a:ext cx="1126490" cy="296545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圆角矩形标注 6"/>
          <p:cNvSpPr/>
          <p:nvPr/>
        </p:nvSpPr>
        <p:spPr>
          <a:xfrm>
            <a:off x="2689860" y="4305935"/>
            <a:ext cx="1114425" cy="380365"/>
          </a:xfrm>
          <a:prstGeom prst="wedgeRoundRectCallout">
            <a:avLst>
              <a:gd name="adj1" fmla="val -9125"/>
              <a:gd name="adj2" fmla="val -127868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</a:rPr>
              <a:t>镜像版本</a:t>
            </a:r>
          </a:p>
        </p:txBody>
      </p:sp>
      <p:sp>
        <p:nvSpPr>
          <p:cNvPr id="8" name="圆角矩形标注 7"/>
          <p:cNvSpPr/>
          <p:nvPr/>
        </p:nvSpPr>
        <p:spPr>
          <a:xfrm>
            <a:off x="5050155" y="4305935"/>
            <a:ext cx="1114425" cy="380365"/>
          </a:xfrm>
          <a:prstGeom prst="wedgeRoundRectCallout">
            <a:avLst>
              <a:gd name="adj1" fmla="val -9125"/>
              <a:gd name="adj2" fmla="val -127868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</a:rPr>
              <a:t>全局唯一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</a:rPr>
              <a:t>ID</a:t>
            </a:r>
          </a:p>
        </p:txBody>
      </p:sp>
      <p:sp>
        <p:nvSpPr>
          <p:cNvPr id="9" name="圆角矩形标注 8"/>
          <p:cNvSpPr/>
          <p:nvPr/>
        </p:nvSpPr>
        <p:spPr>
          <a:xfrm>
            <a:off x="9087485" y="4305300"/>
            <a:ext cx="1114425" cy="380365"/>
          </a:xfrm>
          <a:prstGeom prst="wedgeRoundRectCallout">
            <a:avLst>
              <a:gd name="adj1" fmla="val -9125"/>
              <a:gd name="adj2" fmla="val -127868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</a:rPr>
              <a:t>镜像大小</a:t>
            </a:r>
          </a:p>
        </p:txBody>
      </p:sp>
      <p:sp>
        <p:nvSpPr>
          <p:cNvPr id="10" name="矩形 9"/>
          <p:cNvSpPr/>
          <p:nvPr/>
        </p:nvSpPr>
        <p:spPr>
          <a:xfrm>
            <a:off x="9075420" y="3731260"/>
            <a:ext cx="1126490" cy="296545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5050155" y="3698875"/>
            <a:ext cx="1394460" cy="296545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9" name="组合 18"/>
          <p:cNvGrpSpPr/>
          <p:nvPr/>
        </p:nvGrpSpPr>
        <p:grpSpPr>
          <a:xfrm>
            <a:off x="4914900" y="5470525"/>
            <a:ext cx="5766435" cy="1164590"/>
            <a:chOff x="7740" y="6935"/>
            <a:chExt cx="9081" cy="1834"/>
          </a:xfrm>
        </p:grpSpPr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740" y="6935"/>
              <a:ext cx="3186" cy="1834"/>
            </a:xfrm>
            <a:prstGeom prst="rect">
              <a:avLst/>
            </a:prstGeom>
          </p:spPr>
        </p:pic>
        <p:cxnSp>
          <p:nvCxnSpPr>
            <p:cNvPr id="13" name="直接箭头连接符 12"/>
            <p:cNvCxnSpPr/>
            <p:nvPr/>
          </p:nvCxnSpPr>
          <p:spPr>
            <a:xfrm>
              <a:off x="11158" y="7255"/>
              <a:ext cx="1359" cy="0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文本框 13"/>
            <p:cNvSpPr txBox="1"/>
            <p:nvPr/>
          </p:nvSpPr>
          <p:spPr>
            <a:xfrm>
              <a:off x="12813" y="7038"/>
              <a:ext cx="1608" cy="4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从</a:t>
              </a:r>
              <a:r>
                <a:rPr lang="en-US" altLang="zh-CN" sz="120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0</a:t>
              </a:r>
              <a:r>
                <a:rPr lang="zh-CN" altLang="en-US" sz="120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开始构建</a:t>
              </a:r>
            </a:p>
          </p:txBody>
        </p:sp>
        <p:cxnSp>
          <p:nvCxnSpPr>
            <p:cNvPr id="15" name="直接箭头连接符 14"/>
            <p:cNvCxnSpPr/>
            <p:nvPr/>
          </p:nvCxnSpPr>
          <p:spPr>
            <a:xfrm>
              <a:off x="11158" y="7852"/>
              <a:ext cx="1359" cy="0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6" name="文本框 15"/>
            <p:cNvSpPr txBox="1"/>
            <p:nvPr/>
          </p:nvSpPr>
          <p:spPr>
            <a:xfrm>
              <a:off x="12813" y="7635"/>
              <a:ext cx="4008" cy="4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拷贝</a:t>
              </a:r>
              <a:r>
                <a:rPr lang="en-US" altLang="zh-CN" sz="120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hello</a:t>
              </a:r>
              <a:r>
                <a:rPr lang="zh-CN" altLang="en-US" sz="120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文件至容器内的根目录中</a:t>
              </a:r>
            </a:p>
          </p:txBody>
        </p:sp>
        <p:cxnSp>
          <p:nvCxnSpPr>
            <p:cNvPr id="17" name="直接箭头连接符 16"/>
            <p:cNvCxnSpPr/>
            <p:nvPr/>
          </p:nvCxnSpPr>
          <p:spPr>
            <a:xfrm>
              <a:off x="11158" y="8552"/>
              <a:ext cx="1359" cy="0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8" name="文本框 17"/>
            <p:cNvSpPr txBox="1"/>
            <p:nvPr/>
          </p:nvSpPr>
          <p:spPr>
            <a:xfrm>
              <a:off x="12813" y="8335"/>
              <a:ext cx="3168" cy="4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指定容器启动后执行的命令</a:t>
              </a:r>
              <a:endParaRPr lang="en-US" altLang="zh-CN" sz="12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endParaRPr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1083945" y="5535930"/>
            <a:ext cx="235267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hello-world</a:t>
            </a:r>
            <a:r>
              <a:rPr lang="zh-CN" altLang="en-US" sz="12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镜像的构建仅仅需要三条指令</a:t>
            </a:r>
          </a:p>
        </p:txBody>
      </p:sp>
      <p:pic>
        <p:nvPicPr>
          <p:cNvPr id="21" name="图片 2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4166235" y="1477645"/>
            <a:ext cx="6701155" cy="124206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</a:t>
              </a:r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镜像</a:t>
              </a: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image</a:t>
              </a:r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440690" y="1261110"/>
            <a:ext cx="329184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>
                <a:latin typeface="方正大黑体_GBK" panose="02010600010101010101" charset="-122"/>
                <a:ea typeface="方正大黑体_GBK" panose="02010600010101010101" charset="-122"/>
                <a:cs typeface="宋体" panose="02010600030101010101" pitchFamily="2" charset="-122"/>
              </a:rPr>
              <a:t>Base Images or Parent Images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440690" y="1752600"/>
            <a:ext cx="671258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FROM </a:t>
            </a:r>
            <a:r>
              <a:rPr lang="zh-CN" altLang="en-US" sz="160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定义了自定义镜像的</a:t>
            </a:r>
            <a:r>
              <a:rPr lang="en-US" altLang="zh-CN" sz="160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base</a:t>
            </a:r>
            <a:r>
              <a:rPr lang="zh-CN" altLang="en-US" sz="160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或</a:t>
            </a:r>
            <a:r>
              <a:rPr lang="en-US" altLang="zh-CN" sz="160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parent</a:t>
            </a: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base</a:t>
            </a:r>
            <a:r>
              <a:rPr lang="zh-CN" altLang="en-US" sz="160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镜像不依赖于任何其他镜像，如</a:t>
            </a:r>
            <a:r>
              <a:rPr lang="en-US" altLang="zh-CN" sz="160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scratch</a:t>
            </a:r>
            <a:endParaRPr lang="zh-CN" altLang="en-US" sz="160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charset="0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parent</a:t>
            </a:r>
            <a:r>
              <a:rPr lang="zh-CN" altLang="en-US" sz="160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镜像已经具备一定的系统服务能力，如</a:t>
            </a:r>
            <a:r>
              <a:rPr lang="en-US" altLang="zh-CN" sz="160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centos/busybox  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440690" y="3326765"/>
            <a:ext cx="67125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0" algn="l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16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执行实验 </a:t>
            </a:r>
            <a:r>
              <a:rPr lang="en-US" altLang="zh-CN" sz="16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docker-001 Step3</a:t>
            </a:r>
            <a:r>
              <a:rPr lang="en-US" altLang="zh-CN" sz="160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  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690" y="4175760"/>
            <a:ext cx="9915525" cy="117157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</a:t>
              </a:r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镜像</a:t>
              </a: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image</a:t>
              </a:r>
            </a:p>
          </p:txBody>
        </p:sp>
      </p:grpSp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215" y="2061845"/>
            <a:ext cx="3699510" cy="2734310"/>
          </a:xfrm>
          <a:prstGeom prst="rect">
            <a:avLst/>
          </a:prstGeom>
        </p:spPr>
      </p:pic>
      <p:sp>
        <p:nvSpPr>
          <p:cNvPr id="12" name="圆角矩形标注 11"/>
          <p:cNvSpPr/>
          <p:nvPr/>
        </p:nvSpPr>
        <p:spPr>
          <a:xfrm>
            <a:off x="4411345" y="4148455"/>
            <a:ext cx="1668780" cy="728345"/>
          </a:xfrm>
          <a:prstGeom prst="wedgeRoundRectCallout">
            <a:avLst>
              <a:gd name="adj1" fmla="val -74597"/>
              <a:gd name="adj2" fmla="val -67804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</a:rPr>
              <a:t>全局共享</a:t>
            </a:r>
          </a:p>
        </p:txBody>
      </p:sp>
      <p:sp>
        <p:nvSpPr>
          <p:cNvPr id="13" name="圆角矩形标注 12"/>
          <p:cNvSpPr/>
          <p:nvPr/>
        </p:nvSpPr>
        <p:spPr>
          <a:xfrm>
            <a:off x="4784725" y="1764665"/>
            <a:ext cx="3422650" cy="728345"/>
          </a:xfrm>
          <a:prstGeom prst="wedgeRoundRectCallout">
            <a:avLst>
              <a:gd name="adj1" fmla="val -78089"/>
              <a:gd name="adj2" fmla="val 76939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</a:rPr>
              <a:t>发行版独特的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</a:rPr>
              <a:t>rootfs</a:t>
            </a:r>
          </a:p>
          <a:p>
            <a:pPr algn="ctr"/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</a:rPr>
              <a:t>包括程序和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</a:rPr>
              <a:t>libs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</a:t>
              </a:r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镜像</a:t>
              </a: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image</a:t>
              </a: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2282190" y="1465580"/>
            <a:ext cx="6817995" cy="3486150"/>
            <a:chOff x="3594" y="2308"/>
            <a:chExt cx="10737" cy="5490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86" y="2308"/>
              <a:ext cx="7500" cy="5490"/>
            </a:xfrm>
            <a:prstGeom prst="rect">
              <a:avLst/>
            </a:prstGeom>
          </p:spPr>
        </p:pic>
        <p:sp>
          <p:nvSpPr>
            <p:cNvPr id="12" name="圆角矩形标注 11"/>
            <p:cNvSpPr/>
            <p:nvPr/>
          </p:nvSpPr>
          <p:spPr>
            <a:xfrm>
              <a:off x="11130" y="6502"/>
              <a:ext cx="2628" cy="1147"/>
            </a:xfrm>
            <a:prstGeom prst="wedgeRoundRectCallout">
              <a:avLst>
                <a:gd name="adj1" fmla="val -74597"/>
                <a:gd name="adj2" fmla="val -67804"/>
                <a:gd name="adj3" fmla="val 16667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zh-CN" altLang="en-US" sz="1400">
                  <a:latin typeface="宋体" panose="02010600030101010101" pitchFamily="2" charset="-122"/>
                  <a:ea typeface="宋体" panose="02010600030101010101" pitchFamily="2" charset="-122"/>
                </a:rPr>
                <a:t>全局共享</a:t>
              </a:r>
            </a:p>
          </p:txBody>
        </p:sp>
        <p:sp>
          <p:nvSpPr>
            <p:cNvPr id="13" name="圆角矩形标注 12"/>
            <p:cNvSpPr/>
            <p:nvPr/>
          </p:nvSpPr>
          <p:spPr>
            <a:xfrm>
              <a:off x="3594" y="2470"/>
              <a:ext cx="3549" cy="1147"/>
            </a:xfrm>
            <a:prstGeom prst="wedgeRoundRectCallout">
              <a:avLst>
                <a:gd name="adj1" fmla="val 44007"/>
                <a:gd name="adj2" fmla="val 116434"/>
                <a:gd name="adj3" fmla="val 16667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400">
                  <a:latin typeface="宋体" panose="02010600030101010101" pitchFamily="2" charset="-122"/>
                  <a:ea typeface="宋体" panose="02010600030101010101" pitchFamily="2" charset="-122"/>
                </a:rPr>
                <a:t>Debian</a:t>
              </a:r>
              <a:r>
                <a:rPr lang="zh-CN" altLang="en-US" sz="1400">
                  <a:latin typeface="宋体" panose="02010600030101010101" pitchFamily="2" charset="-122"/>
                  <a:ea typeface="宋体" panose="02010600030101010101" pitchFamily="2" charset="-122"/>
                </a:rPr>
                <a:t>发行版</a:t>
              </a:r>
            </a:p>
          </p:txBody>
        </p:sp>
        <p:sp>
          <p:nvSpPr>
            <p:cNvPr id="3" name="圆角矩形标注 2"/>
            <p:cNvSpPr/>
            <p:nvPr/>
          </p:nvSpPr>
          <p:spPr>
            <a:xfrm>
              <a:off x="10783" y="2308"/>
              <a:ext cx="3549" cy="1147"/>
            </a:xfrm>
            <a:prstGeom prst="wedgeRoundRectCallout">
              <a:avLst>
                <a:gd name="adj1" fmla="val -50845"/>
                <a:gd name="adj2" fmla="val 126983"/>
                <a:gd name="adj3" fmla="val 16667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1400">
                  <a:latin typeface="宋体" panose="02010600030101010101" pitchFamily="2" charset="-122"/>
                  <a:ea typeface="宋体" panose="02010600030101010101" pitchFamily="2" charset="-122"/>
                </a:rPr>
                <a:t>BusyBox</a:t>
              </a:r>
              <a:r>
                <a:rPr lang="zh-CN" altLang="en-US" sz="1400">
                  <a:latin typeface="宋体" panose="02010600030101010101" pitchFamily="2" charset="-122"/>
                  <a:ea typeface="宋体" panose="02010600030101010101" pitchFamily="2" charset="-122"/>
                </a:rPr>
                <a:t>发行版</a:t>
              </a: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2155825" y="5527040"/>
            <a:ext cx="694436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b="1">
                <a:latin typeface="宋体" panose="02010600030101010101" pitchFamily="2" charset="-122"/>
                <a:ea typeface="宋体" panose="02010600030101010101" pitchFamily="2" charset="-122"/>
              </a:rPr>
              <a:t>发行版：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</a:rPr>
              <a:t>如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</a:rPr>
              <a:t>CentOS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</a:rPr>
              <a:t>Ubuntu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</a:rPr>
              <a:t>Opensuse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</a:rPr>
              <a:t>Kali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</a:rPr>
              <a:t>都是发行版，是一组应用和内核的封装。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2156460" y="6123305"/>
            <a:ext cx="224917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b="1">
                <a:latin typeface="宋体" panose="02010600030101010101" pitchFamily="2" charset="-122"/>
                <a:ea typeface="宋体" panose="02010600030101010101" pitchFamily="2" charset="-122"/>
                <a:hlinkClick r:id="rId3" action="ppaction://hlinkfile"/>
              </a:rPr>
              <a:t>docker-002 </a:t>
            </a:r>
            <a:r>
              <a:rPr lang="zh-CN" altLang="en-US" sz="1400" b="1">
                <a:latin typeface="宋体" panose="02010600030101010101" pitchFamily="2" charset="-122"/>
                <a:ea typeface="宋体" panose="02010600030101010101" pitchFamily="2" charset="-122"/>
                <a:hlinkClick r:id="rId3" action="ppaction://hlinkfile"/>
              </a:rPr>
              <a:t>共享内核分析</a:t>
            </a:r>
            <a:endParaRPr lang="zh-CN" altLang="en-US" sz="1400" b="1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1"/>
          <p:cNvGrpSpPr/>
          <p:nvPr/>
        </p:nvGrpSpPr>
        <p:grpSpPr>
          <a:xfrm>
            <a:off x="4224606" y="1131623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</a:t>
              </a:r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镜像</a:t>
              </a: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image</a:t>
              </a:r>
            </a:p>
          </p:txBody>
        </p:sp>
      </p:grp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7130" y="2628265"/>
            <a:ext cx="2598420" cy="1457960"/>
          </a:xfrm>
          <a:prstGeom prst="rect">
            <a:avLst/>
          </a:prstGeom>
        </p:spPr>
      </p:pic>
      <p:grpSp>
        <p:nvGrpSpPr>
          <p:cNvPr id="28" name="组合 27"/>
          <p:cNvGrpSpPr/>
          <p:nvPr/>
        </p:nvGrpSpPr>
        <p:grpSpPr>
          <a:xfrm>
            <a:off x="7865745" y="2140585"/>
            <a:ext cx="2788285" cy="3051810"/>
            <a:chOff x="7034" y="4080"/>
            <a:chExt cx="4391" cy="4806"/>
          </a:xfrm>
        </p:grpSpPr>
        <p:sp>
          <p:nvSpPr>
            <p:cNvPr id="14" name="立方体 13"/>
            <p:cNvSpPr/>
            <p:nvPr/>
          </p:nvSpPr>
          <p:spPr>
            <a:xfrm>
              <a:off x="7034" y="7044"/>
              <a:ext cx="4391" cy="1842"/>
            </a:xfrm>
            <a:prstGeom prst="cube">
              <a:avLst>
                <a:gd name="adj" fmla="val 6652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>
                  <a:latin typeface="宋体" panose="02010600030101010101" pitchFamily="2" charset="-122"/>
                  <a:ea typeface="宋体" panose="02010600030101010101" pitchFamily="2" charset="-122"/>
                </a:rPr>
                <a:t>kernel</a:t>
              </a: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8277" y="7724"/>
              <a:ext cx="1140" cy="483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pPr algn="ctr"/>
              <a:r>
                <a:rPr lang="en-US" sz="1400" b="1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rPr>
                <a:t>bootfs</a:t>
              </a:r>
            </a:p>
          </p:txBody>
        </p:sp>
        <p:cxnSp>
          <p:nvCxnSpPr>
            <p:cNvPr id="16" name="直接连接符 15"/>
            <p:cNvCxnSpPr/>
            <p:nvPr/>
          </p:nvCxnSpPr>
          <p:spPr>
            <a:xfrm>
              <a:off x="7757" y="7557"/>
              <a:ext cx="3004" cy="31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7" name="立方体 16"/>
            <p:cNvSpPr/>
            <p:nvPr/>
          </p:nvSpPr>
          <p:spPr>
            <a:xfrm>
              <a:off x="7757" y="6380"/>
              <a:ext cx="3562" cy="1177"/>
            </a:xfrm>
            <a:prstGeom prst="cube">
              <a:avLst>
                <a:gd name="adj" fmla="val 37834"/>
              </a:avLst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>
                  <a:latin typeface="宋体" panose="02010600030101010101" pitchFamily="2" charset="-122"/>
                  <a:ea typeface="宋体" panose="02010600030101010101" pitchFamily="2" charset="-122"/>
                </a:rPr>
                <a:t>base</a:t>
              </a:r>
            </a:p>
          </p:txBody>
        </p:sp>
        <p:sp>
          <p:nvSpPr>
            <p:cNvPr id="18" name="立方体 17"/>
            <p:cNvSpPr/>
            <p:nvPr/>
          </p:nvSpPr>
          <p:spPr>
            <a:xfrm>
              <a:off x="7757" y="5614"/>
              <a:ext cx="3562" cy="1177"/>
            </a:xfrm>
            <a:prstGeom prst="cube">
              <a:avLst>
                <a:gd name="adj" fmla="val 37834"/>
              </a:avLst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>
                  <a:latin typeface="宋体" panose="02010600030101010101" pitchFamily="2" charset="-122"/>
                  <a:ea typeface="宋体" panose="02010600030101010101" pitchFamily="2" charset="-122"/>
                </a:rPr>
                <a:t>image</a:t>
              </a:r>
            </a:p>
          </p:txBody>
        </p:sp>
        <p:sp>
          <p:nvSpPr>
            <p:cNvPr id="19" name="立方体 18"/>
            <p:cNvSpPr/>
            <p:nvPr/>
          </p:nvSpPr>
          <p:spPr>
            <a:xfrm>
              <a:off x="7757" y="4848"/>
              <a:ext cx="3562" cy="1177"/>
            </a:xfrm>
            <a:prstGeom prst="cube">
              <a:avLst>
                <a:gd name="adj" fmla="val 37834"/>
              </a:avLst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>
                  <a:latin typeface="宋体" panose="02010600030101010101" pitchFamily="2" charset="-122"/>
                  <a:ea typeface="宋体" panose="02010600030101010101" pitchFamily="2" charset="-122"/>
                </a:rPr>
                <a:t>image</a:t>
              </a:r>
            </a:p>
          </p:txBody>
        </p:sp>
        <p:sp>
          <p:nvSpPr>
            <p:cNvPr id="20" name="立方体 19"/>
            <p:cNvSpPr/>
            <p:nvPr/>
          </p:nvSpPr>
          <p:spPr>
            <a:xfrm>
              <a:off x="7757" y="4080"/>
              <a:ext cx="3562" cy="1177"/>
            </a:xfrm>
            <a:prstGeom prst="cube">
              <a:avLst>
                <a:gd name="adj" fmla="val 37834"/>
              </a:avLst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400">
                  <a:latin typeface="宋体" panose="02010600030101010101" pitchFamily="2" charset="-122"/>
                  <a:ea typeface="宋体" panose="02010600030101010101" pitchFamily="2" charset="-122"/>
                </a:rPr>
                <a:t>container</a:t>
              </a:r>
            </a:p>
          </p:txBody>
        </p:sp>
        <p:sp>
          <p:nvSpPr>
            <p:cNvPr id="21" name="文本框 20"/>
            <p:cNvSpPr txBox="1"/>
            <p:nvPr/>
          </p:nvSpPr>
          <p:spPr>
            <a:xfrm rot="18780000">
              <a:off x="10702" y="6787"/>
              <a:ext cx="834" cy="36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pPr algn="ctr"/>
              <a:r>
                <a:rPr lang="en-US" sz="900" b="1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rPr>
                <a:t>CentOS</a:t>
              </a:r>
            </a:p>
          </p:txBody>
        </p:sp>
        <p:sp>
          <p:nvSpPr>
            <p:cNvPr id="25" name="文本框 24"/>
            <p:cNvSpPr txBox="1"/>
            <p:nvPr/>
          </p:nvSpPr>
          <p:spPr>
            <a:xfrm rot="18780000">
              <a:off x="10823" y="6021"/>
              <a:ext cx="561" cy="36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pPr algn="ctr"/>
              <a:r>
                <a:rPr lang="en-US" sz="900" b="1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rPr>
                <a:t>vim</a:t>
              </a:r>
            </a:p>
          </p:txBody>
        </p:sp>
        <p:sp>
          <p:nvSpPr>
            <p:cNvPr id="26" name="文本框 25"/>
            <p:cNvSpPr txBox="1"/>
            <p:nvPr/>
          </p:nvSpPr>
          <p:spPr>
            <a:xfrm rot="18780000">
              <a:off x="10717" y="5297"/>
              <a:ext cx="743" cy="36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pPr algn="ctr"/>
              <a:r>
                <a:rPr lang="en-US" sz="900" b="1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rPr>
                <a:t>httpd</a:t>
              </a: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8910" y="4080"/>
              <a:ext cx="1256" cy="434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lstStyle/>
            <a:p>
              <a:pPr algn="ctr"/>
              <a:r>
                <a:rPr lang="en-US" sz="1200" b="1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rPr>
                <a:t>writable</a:t>
              </a:r>
            </a:p>
          </p:txBody>
        </p:sp>
      </p:grpSp>
      <p:sp>
        <p:nvSpPr>
          <p:cNvPr id="32" name="圆角矩形 31"/>
          <p:cNvSpPr/>
          <p:nvPr/>
        </p:nvSpPr>
        <p:spPr>
          <a:xfrm>
            <a:off x="5012690" y="3953510"/>
            <a:ext cx="1859915" cy="292100"/>
          </a:xfrm>
          <a:prstGeom prst="roundRect">
            <a:avLst/>
          </a:prstGeom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ea typeface="+mn-lt"/>
              </a:rPr>
              <a:t>FROM centos</a:t>
            </a:r>
          </a:p>
        </p:txBody>
      </p:sp>
      <p:cxnSp>
        <p:nvCxnSpPr>
          <p:cNvPr id="33" name="直接箭头连接符 32"/>
          <p:cNvCxnSpPr>
            <a:stCxn id="32" idx="3"/>
            <a:endCxn id="17" idx="2"/>
          </p:cNvCxnSpPr>
          <p:nvPr/>
        </p:nvCxnSpPr>
        <p:spPr>
          <a:xfrm>
            <a:off x="6872605" y="4099560"/>
            <a:ext cx="1452245" cy="16510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圆角矩形 33"/>
          <p:cNvSpPr/>
          <p:nvPr/>
        </p:nvSpPr>
        <p:spPr>
          <a:xfrm>
            <a:off x="5012690" y="3476625"/>
            <a:ext cx="2329180" cy="292100"/>
          </a:xfrm>
          <a:prstGeom prst="roundRect">
            <a:avLst/>
          </a:prstGeom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ea typeface="+mn-lt"/>
              </a:rPr>
              <a:t>RUN yum install -y vim</a:t>
            </a:r>
          </a:p>
        </p:txBody>
      </p:sp>
      <p:cxnSp>
        <p:nvCxnSpPr>
          <p:cNvPr id="35" name="直接箭头连接符 34"/>
          <p:cNvCxnSpPr>
            <a:stCxn id="34" idx="3"/>
            <a:endCxn id="18" idx="2"/>
          </p:cNvCxnSpPr>
          <p:nvPr/>
        </p:nvCxnSpPr>
        <p:spPr>
          <a:xfrm>
            <a:off x="7341870" y="3622675"/>
            <a:ext cx="982980" cy="6985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圆角矩形 35"/>
          <p:cNvSpPr/>
          <p:nvPr/>
        </p:nvSpPr>
        <p:spPr>
          <a:xfrm>
            <a:off x="5012690" y="2985770"/>
            <a:ext cx="2329180" cy="292100"/>
          </a:xfrm>
          <a:prstGeom prst="roundRect">
            <a:avLst/>
          </a:prstGeom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ea typeface="+mn-lt"/>
              </a:rPr>
              <a:t>RUN yum install -y httpd</a:t>
            </a:r>
          </a:p>
        </p:txBody>
      </p:sp>
      <p:cxnSp>
        <p:nvCxnSpPr>
          <p:cNvPr id="37" name="直接箭头连接符 36"/>
          <p:cNvCxnSpPr>
            <a:stCxn id="36" idx="3"/>
            <a:endCxn id="19" idx="2"/>
          </p:cNvCxnSpPr>
          <p:nvPr/>
        </p:nvCxnSpPr>
        <p:spPr>
          <a:xfrm>
            <a:off x="7341870" y="3131820"/>
            <a:ext cx="982980" cy="11430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圆角矩形 37"/>
          <p:cNvSpPr/>
          <p:nvPr/>
        </p:nvSpPr>
        <p:spPr>
          <a:xfrm>
            <a:off x="5012690" y="2496185"/>
            <a:ext cx="1859915" cy="292100"/>
          </a:xfrm>
          <a:prstGeom prst="roundRect">
            <a:avLst/>
          </a:prstGeom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1400">
                <a:ea typeface="+mn-lt"/>
              </a:rPr>
              <a:t>CMD [“/bin/bash”]</a:t>
            </a:r>
          </a:p>
        </p:txBody>
      </p:sp>
      <p:cxnSp>
        <p:nvCxnSpPr>
          <p:cNvPr id="39" name="直接箭头连接符 38"/>
          <p:cNvCxnSpPr>
            <a:stCxn id="38" idx="3"/>
            <a:endCxn id="20" idx="2"/>
          </p:cNvCxnSpPr>
          <p:nvPr/>
        </p:nvCxnSpPr>
        <p:spPr>
          <a:xfrm>
            <a:off x="6872605" y="2642235"/>
            <a:ext cx="1452245" cy="13335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文本框 40"/>
          <p:cNvSpPr txBox="1"/>
          <p:nvPr/>
        </p:nvSpPr>
        <p:spPr>
          <a:xfrm>
            <a:off x="894398" y="5526405"/>
            <a:ext cx="7216140" cy="30670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algn="ctr"/>
            <a:r>
              <a:rPr lang="zh-CN" altLang="en-US" sz="14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思考：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当修改容器中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/etc/httpd/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下某个文件的时候，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base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镜像会被修改吗？发生了什么？</a:t>
            </a: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2610,&quot;width&quot;:14085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TABLE_BEAUTIFY" val="smartTable{546486d6-8454-4ad2-9ff1-9a4780dc2c21}"/>
  <p:tag name="TABLE_RECT" val="17*184.638*926*289.35"/>
  <p:tag name="TABLE_EMPHASIZE_COLOR" val="6579300"/>
  <p:tag name="TABLE_ONEKEY_SKIN_IDX" val="0"/>
  <p:tag name="TABLE_SKINIDX" val="-1"/>
  <p:tag name="TABLE_COLORIDX" val="l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244</TotalTime>
  <Words>2308</Words>
  <Application>Microsoft Office PowerPoint</Application>
  <PresentationFormat>宽屏</PresentationFormat>
  <Paragraphs>496</Paragraphs>
  <Slides>40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40</vt:i4>
      </vt:variant>
    </vt:vector>
  </HeadingPairs>
  <TitlesOfParts>
    <vt:vector size="49" baseType="lpstr">
      <vt:lpstr>微软雅黑</vt:lpstr>
      <vt:lpstr>等线 Light</vt:lpstr>
      <vt:lpstr>宋体</vt:lpstr>
      <vt:lpstr>等线</vt:lpstr>
      <vt:lpstr>Calibri</vt:lpstr>
      <vt:lpstr>方正大黑体_GBK</vt:lpstr>
      <vt:lpstr>Arial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zccv</dc:creator>
  <cp:lastModifiedBy>刘智</cp:lastModifiedBy>
  <cp:revision>60</cp:revision>
  <dcterms:created xsi:type="dcterms:W3CDTF">2018-10-08T02:46:00Z</dcterms:created>
  <dcterms:modified xsi:type="dcterms:W3CDTF">2022-01-19T09:16:55Z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2052-11.1.0.10132</vt:lpwstr>
  </property>
</Properties>
</file>